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9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0.xml" ContentType="application/inkml+xml"/>
  <Override PartName="/ppt/notesSlides/notesSlide3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53"/>
  </p:notesMasterIdLst>
  <p:sldIdLst>
    <p:sldId id="316" r:id="rId5"/>
    <p:sldId id="317" r:id="rId6"/>
    <p:sldId id="258" r:id="rId7"/>
    <p:sldId id="259" r:id="rId8"/>
    <p:sldId id="260" r:id="rId9"/>
    <p:sldId id="319" r:id="rId10"/>
    <p:sldId id="263" r:id="rId11"/>
    <p:sldId id="264" r:id="rId12"/>
    <p:sldId id="261" r:id="rId13"/>
    <p:sldId id="270" r:id="rId14"/>
    <p:sldId id="330" r:id="rId15"/>
    <p:sldId id="265" r:id="rId16"/>
    <p:sldId id="266" r:id="rId17"/>
    <p:sldId id="267" r:id="rId18"/>
    <p:sldId id="268" r:id="rId19"/>
    <p:sldId id="271" r:id="rId20"/>
    <p:sldId id="318" r:id="rId21"/>
    <p:sldId id="292" r:id="rId22"/>
    <p:sldId id="274" r:id="rId23"/>
    <p:sldId id="275" r:id="rId24"/>
    <p:sldId id="276" r:id="rId25"/>
    <p:sldId id="277" r:id="rId26"/>
    <p:sldId id="280" r:id="rId27"/>
    <p:sldId id="281" r:id="rId28"/>
    <p:sldId id="282" r:id="rId29"/>
    <p:sldId id="284" r:id="rId30"/>
    <p:sldId id="287" r:id="rId31"/>
    <p:sldId id="288" r:id="rId32"/>
    <p:sldId id="332" r:id="rId33"/>
    <p:sldId id="333" r:id="rId34"/>
    <p:sldId id="334" r:id="rId35"/>
    <p:sldId id="297" r:id="rId36"/>
    <p:sldId id="298" r:id="rId37"/>
    <p:sldId id="299" r:id="rId38"/>
    <p:sldId id="300" r:id="rId39"/>
    <p:sldId id="326" r:id="rId40"/>
    <p:sldId id="327" r:id="rId41"/>
    <p:sldId id="328" r:id="rId42"/>
    <p:sldId id="321" r:id="rId43"/>
    <p:sldId id="272" r:id="rId44"/>
    <p:sldId id="323" r:id="rId45"/>
    <p:sldId id="336" r:id="rId46"/>
    <p:sldId id="279" r:id="rId47"/>
    <p:sldId id="310" r:id="rId48"/>
    <p:sldId id="314" r:id="rId49"/>
    <p:sldId id="315" r:id="rId50"/>
    <p:sldId id="291" r:id="rId51"/>
    <p:sldId id="329" r:id="rId5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93D"/>
    <a:srgbClr val="F0720A"/>
    <a:srgbClr val="F8A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F64F9-A6EC-4C99-B56F-082CF905320F}" v="104" dt="2022-02-14T22:56:18.9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6" y="31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30:11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0:33:17.6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2T18:12:58.9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76,'0'-1,"1"1,-1-1,0 0,1 0,-1 0,1 0,0 0,-1 0,1 1,0-1,-1 0,1 1,0-1,0 0,-1 1,1-1,0 1,0-1,0 1,0-1,0 1,0 0,0 0,0-1,0 1,2 0,34-5,-26 3,89-22,-75 16,0 2,0 0,34-2,356 9,-407-1,227 27,-32-2,-164-19,-1 1,0 2,-1 1,0 2,61 30,16 3,-97-39,1-1,0-1,0-1,0-1,0 0,0-1,31-3,-16-2,-1-1,0-1,44-15,-34 9,1 2,1 1,78-4,136 12,-126 3,-12 3,162 29,-157-15,137 2,-194-21,-5-1,102 14,-134-8,215 26,-191-24,0 3,0 2,63 22,-72-18,1-3,0-2,1-1,0-3,49 1,-53-8,-1-2,61-11,-85 9,0-1,-1-1,1 0,-1-1,-1-1,1-1,29-20,-4 2,1 2,1 2,1 2,1 1,54-13,-75 24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2T18:13:07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94,'2914'0,"-2897"0,14 1,0-1,0-1,0-2,-1-1,1-2,34-10,-44 9,0 2,1 0,0 1,37-1,92 7,-64 0,307 11,55 1,-251-17,268 6,-442 0,0 0,-1 2,1 0,-1 2,24 10,30 9,-48-20,0-2,0-1,0-1,0-2,42-4,14 1,1015 4,-1052 1,50 8,48 3,472-14,-591 3,52 9,24 1,706-9,-411-5,-349 0,0-2,95-20,-82 5,-46 13,0 1,0 0,32-4,-3 4,0-2,47-14,-49 12,67-6,-79 12,-1 0,1-2,-1-1,-1-2,33-12,-56 16,1 2,0-1,0 0,0 1,0 1,13-2,-17 3,0 0,1 1,-1-1,0 1,1 0,-1 0,0 0,0 0,1 1,-1 0,0-1,-1 1,1 0,0 0,0 0,2 4,4 1,1 0,-1 0,2-1,-1-1,1 0,-1 0,1-1,1 0,-1 0,24 2,10 0,72-1,-30-2,91 19,45 2,-75-12,28 0,-155-12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2T18:13:27.3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31,'5'4,"1"-1,0 0,0-1,0 1,0-1,1 0,-1-1,0 0,1 0,-1 0,1-1,0 0,6 0,5 1,481 4,-273-8,-187 1,0-2,0-1,53-15,-77 16,47-6,0 3,0 3,120 7,-48 0,816-3,-803 12,-9 1,-16-14,58 2,-170 0,-1 0,0 1,0 0,14 6,3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1T23:06:36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24575,'24'1'0,"0"1"0,32 8 0,-30-5 0,45 3 0,207-9-1365,-257 1-5461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1T23:06:37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1T23:06:40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24575,'4'0'0,"6"0"0,10 0 0,5 0 0,8 0 0,2 5 0,3 0 0,0 1 0,-2-2 0,-3 0 0,-3-2 0,-2-1 0,-2-1 0,-1 0 0,0 0 0,-5 0-8191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1T23:06:46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30:11.8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30:12.2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30:29.4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0 306,'761'0,"-737"2,0 1,0 1,-1 1,1 1,41 16,23 7,-33-13,0-3,1-3,0-1,71 0,481-12,-452-9,1-1,1068 14,-1172-5,0-1,-1-3,52-14,-47 9,1 2,60-3,226 13,-198 3,-176-2,-2 1,0-2,1 0,-1-2,-55-13,42 5,-1 2,-57-4,63 10,-1-2,1-2,-65-20,-106-38,182 58,-1 2,1 2,-1 0,0 2,-42 3,58 1,1 0,-1 0,1 1,-18 8,18-6,0-1,0-1,0 0,-25 3,-22-1,-7 2,0-3,0-3,0-3,-92-13,74 0,-1 4,-131 2,-545 8,718 2,-53 10,52-6,-49 1,-57-8,-98 2,219 2,0 1,-44 13,44-9,0-1,-45 4,-159 8,198-12,-43 12,49-10,-1-1,-45 4,69-12,-51 9,56-8,1-1,0 0,-1 0,1 1,-1-1,1 1,0 0,0-1,-1 1,1 0,0-1,0 1,0 0,0 0,0 0,0 0,0 0,0 1,0-1,0 0,0 0,1 0,-1 1,1-1,-1 0,1 1,-1-1,1 1,0-1,0 0,-1 1,1-1,0 1,1 2,-1-3,1 1,0-1,-1 1,1-1,0 0,0 0,0 1,0-1,0 0,0 0,1 0,-1 0,0 0,0 0,1 0,-1-1,1 1,-1 0,1-1,2 1,37 9,-26-7,53 8,-1-3,1-3,133-7,-64-1,131 6,294-6,-396-9,100-1,1151 14,-1191-15,9 1,7-3,-135 7,142-28,-187 26,-59 10,1 0,-1 0,0 0,0 0,0-1,0 1,-1-1,1 0,0 0,-1 0,1 0,-1 0,1-1,-1 1,0-1,0 1,0-1,-1 0,1 0,-1 1,1-1,-1-1,0 1,0 0,0 0,-1 0,1 0,-1-1,1-3,0-13,-1 0,0 1,-6-35,4 38,2 14,0-1,0 0,0 0,-1 1,1-1,-1 0,0 1,0-1,0 0,0 1,0-1,0 1,-1-1,1 1,-1 0,1 0,-1 0,0 0,0 0,0 0,0 0,0 1,-1-1,1 1,0-1,-1 1,1 0,-1 0,0 0,1 0,-1 0,0 1,1-1,-1 1,0 0,0 0,-3 0,-10 2,0 1,0 1,0 0,0 1,-21 10,-13 3,12-10,0-2,-1-2,0-1,0-2,-43-5,-14 1,56 1,-51-8,50 3,-49 1,-251 7,-239-5,3-50,463 41,0 5,-148 8,102 3,-566-3,562 13,107-6,-57-1,99-5,-1 1,1 1,0 0,0 1,-18 6,-50 12,-14-19,72-3,0 1,-38 5,41-1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20:44:22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24575,'72'1'0,"94"13"0,-52-3 0,201-9 0,-150-4 0,-163 2 0,30 0 0,0-1 0,0-1 0,56-11 0,-47 6 0,-1 2 0,1 2 0,0 2 0,54 4 0,0 0 0,-66-2 0,55 11 0,-55-6 0,54 2 0,864-9-1365,-926 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47:58.2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26,'706'0,"-676"-1,53-11,-53 7,52-3,1483 9,-1534-1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48:08.4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2T18:48:08.7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20:32:12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26,'195'2,"210"-5,-282-8,53-3,460 15,-616 0,0 1,32 8,-31-6,0 0,25 1,-13-5,-1 2,60 11,-49-6,53 4,-19-4,8 0,95-4,-128-4,-26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73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97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69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549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670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031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918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662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18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907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609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9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78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069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605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461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318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321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100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71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246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56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228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956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787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970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389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919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191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271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98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4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t>Presenter</a:t>
            </a:r>
          </a:p>
          <a:p>
            <a:r>
              <a:t>2021-03-02 21:53:29</a:t>
            </a:r>
          </a:p>
          <a:p>
            <a:r>
              <a:t>--------------------------------------------</a:t>
            </a:r>
          </a:p>
          <a:p>
            <a:r>
              <a:t>100% visual verification, precise-less  site remediation, effective in all  soil types/conditions, reduced  traffic disruption, smaller site  footprint, improved public  perception</a:t>
            </a:r>
          </a:p>
        </p:txBody>
      </p:sp>
    </p:spTree>
    <p:extLst>
      <p:ext uri="{BB962C8B-B14F-4D97-AF65-F5344CB8AC3E}">
        <p14:creationId xmlns:p14="http://schemas.microsoft.com/office/powerpoint/2010/main" val="9174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41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24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31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81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78107" y="49539"/>
            <a:ext cx="8435784" cy="894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3D0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C3D0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C3D0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739" y="1391768"/>
            <a:ext cx="5455285" cy="435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C3D0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048499"/>
            <a:ext cx="12192000" cy="14782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1049020"/>
          </a:xfrm>
          <a:custGeom>
            <a:avLst/>
            <a:gdLst/>
            <a:ahLst/>
            <a:cxnLst/>
            <a:rect l="l" t="t" r="r" b="b"/>
            <a:pathLst>
              <a:path w="12192000" h="1049020">
                <a:moveTo>
                  <a:pt x="12192000" y="0"/>
                </a:moveTo>
                <a:lnTo>
                  <a:pt x="0" y="0"/>
                </a:lnTo>
                <a:lnTo>
                  <a:pt x="0" y="1048512"/>
                </a:lnTo>
                <a:lnTo>
                  <a:pt x="12192000" y="104851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2192000" cy="1049020"/>
          </a:xfrm>
          <a:custGeom>
            <a:avLst/>
            <a:gdLst/>
            <a:ahLst/>
            <a:cxnLst/>
            <a:rect l="l" t="t" r="r" b="b"/>
            <a:pathLst>
              <a:path w="12192000" h="1049020">
                <a:moveTo>
                  <a:pt x="0" y="0"/>
                </a:moveTo>
                <a:lnTo>
                  <a:pt x="12192000" y="0"/>
                </a:lnTo>
                <a:lnTo>
                  <a:pt x="12192000" y="1048512"/>
                </a:lnTo>
                <a:lnTo>
                  <a:pt x="0" y="104851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49940" y="6161532"/>
            <a:ext cx="1242059" cy="6781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52188" y="302243"/>
            <a:ext cx="2087623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C3D0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4139" y="2634360"/>
            <a:ext cx="9557385" cy="1772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www.osha.gov/laws-regs/interlinking/standards/1926.651(b)(3)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customXml" Target="../ink/ink4.xml"/><Relationship Id="rId4" Type="http://schemas.openxmlformats.org/officeDocument/2006/relationships/image" Target="../media/image48.png"/><Relationship Id="rId9" Type="http://schemas.openxmlformats.org/officeDocument/2006/relationships/customXml" Target="../ink/ink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5" Type="http://schemas.openxmlformats.org/officeDocument/2006/relationships/image" Target="../media/image97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1.jp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customXml" Target="../ink/ink15.xml"/><Relationship Id="rId3" Type="http://schemas.openxmlformats.org/officeDocument/2006/relationships/image" Target="../media/image88.png"/><Relationship Id="rId7" Type="http://schemas.openxmlformats.org/officeDocument/2006/relationships/customXml" Target="../ink/ink12.xml"/><Relationship Id="rId12" Type="http://schemas.openxmlformats.org/officeDocument/2006/relationships/image" Target="../media/image93.png"/><Relationship Id="rId17" Type="http://schemas.openxmlformats.org/officeDocument/2006/relationships/customXml" Target="../ink/ink17.xml"/><Relationship Id="rId2" Type="http://schemas.openxmlformats.org/officeDocument/2006/relationships/image" Target="../media/image87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0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620.png"/><Relationship Id="rId4" Type="http://schemas.openxmlformats.org/officeDocument/2006/relationships/image" Target="../media/image89.png"/><Relationship Id="rId9" Type="http://schemas.openxmlformats.org/officeDocument/2006/relationships/customXml" Target="../ink/ink13.xml"/><Relationship Id="rId1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5C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ygon&#10;&#10;Description automatically generated">
            <a:extLst>
              <a:ext uri="{FF2B5EF4-FFF2-40B4-BE49-F238E27FC236}">
                <a16:creationId xmlns:a16="http://schemas.microsoft.com/office/drawing/2014/main" xmlns="" id="{CE0F3DC4-F7BC-49D9-A765-C66042FD9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8" y="0"/>
            <a:ext cx="10296440" cy="68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4271766-BF71-4EF9-8EB7-BA95DA18E697}"/>
              </a:ext>
            </a:extLst>
          </p:cNvPr>
          <p:cNvSpPr/>
          <p:nvPr/>
        </p:nvSpPr>
        <p:spPr>
          <a:xfrm>
            <a:off x="0" y="-12611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77654" y="1608769"/>
            <a:ext cx="3433559" cy="37947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86000" y="191439"/>
            <a:ext cx="7048342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0">
                <a:solidFill>
                  <a:srgbClr val="95C93D"/>
                </a:solidFill>
                <a:latin typeface="Arial Black"/>
                <a:cs typeface="Arial Black"/>
              </a:rPr>
              <a:t>Protect</a:t>
            </a:r>
            <a:r>
              <a:rPr lang="en-US" sz="4400" spc="10">
                <a:solidFill>
                  <a:srgbClr val="95C93D"/>
                </a:solidFill>
                <a:latin typeface="Arial Black"/>
                <a:cs typeface="Arial Black"/>
              </a:rPr>
              <a:t> </a:t>
            </a:r>
            <a:r>
              <a:rPr sz="4400" spc="20">
                <a:solidFill>
                  <a:srgbClr val="95C93D"/>
                </a:solidFill>
                <a:latin typeface="Arial Black"/>
                <a:cs typeface="Arial Black"/>
              </a:rPr>
              <a:t>Infrastructure</a:t>
            </a:r>
            <a:endParaRPr sz="4400">
              <a:solidFill>
                <a:srgbClr val="95C93D"/>
              </a:solidFill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87" y="1524000"/>
            <a:ext cx="3493010" cy="39538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2755" y="1608769"/>
            <a:ext cx="4914899" cy="49148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3425" y="1023403"/>
            <a:ext cx="10725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>
                <a:solidFill>
                  <a:srgbClr val="95C93D"/>
                </a:solidFill>
                <a:latin typeface="Calibri"/>
                <a:cs typeface="Calibri"/>
              </a:rPr>
              <a:t>Over </a:t>
            </a:r>
            <a:r>
              <a:rPr sz="3200" b="1">
                <a:solidFill>
                  <a:srgbClr val="95C93D"/>
                </a:solidFill>
                <a:latin typeface="Calibri"/>
                <a:cs typeface="Calibri"/>
              </a:rPr>
              <a:t>1 BILLION</a:t>
            </a:r>
            <a:r>
              <a:rPr sz="3200" b="1" spc="-3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25">
                <a:solidFill>
                  <a:srgbClr val="95C93D"/>
                </a:solidFill>
                <a:latin typeface="Calibri"/>
                <a:cs typeface="Calibri"/>
              </a:rPr>
              <a:t>feet</a:t>
            </a:r>
            <a:r>
              <a:rPr sz="3200" spc="-1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>
                <a:solidFill>
                  <a:srgbClr val="95C93D"/>
                </a:solidFill>
                <a:latin typeface="Calibri"/>
                <a:cs typeface="Calibri"/>
              </a:rPr>
              <a:t>of</a:t>
            </a:r>
            <a:r>
              <a:rPr sz="3200" spc="-1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95C93D"/>
                </a:solidFill>
                <a:latin typeface="Calibri"/>
                <a:cs typeface="Calibri"/>
              </a:rPr>
              <a:t>under</a:t>
            </a:r>
            <a:r>
              <a:rPr sz="3200" spc="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10">
                <a:solidFill>
                  <a:srgbClr val="95C93D"/>
                </a:solidFill>
                <a:latin typeface="Calibri"/>
                <a:cs typeface="Calibri"/>
              </a:rPr>
              <a:t>ground</a:t>
            </a:r>
            <a:r>
              <a:rPr sz="3200" spc="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95C93D"/>
                </a:solidFill>
                <a:latin typeface="Calibri"/>
                <a:cs typeface="Calibri"/>
              </a:rPr>
              <a:t>utilities</a:t>
            </a:r>
            <a:r>
              <a:rPr sz="3200" spc="2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95C93D"/>
                </a:solidFill>
                <a:latin typeface="Calibri"/>
                <a:cs typeface="Calibri"/>
              </a:rPr>
              <a:t>in</a:t>
            </a:r>
            <a:r>
              <a:rPr sz="3200" spc="1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95C93D"/>
                </a:solidFill>
                <a:latin typeface="Calibri"/>
                <a:cs typeface="Calibri"/>
              </a:rPr>
              <a:t>the</a:t>
            </a:r>
            <a:r>
              <a:rPr sz="3200" spc="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10">
                <a:solidFill>
                  <a:srgbClr val="95C93D"/>
                </a:solidFill>
                <a:latin typeface="Calibri"/>
                <a:cs typeface="Calibri"/>
              </a:rPr>
              <a:t>United</a:t>
            </a:r>
            <a:r>
              <a:rPr sz="3200" spc="1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3200" spc="-20">
                <a:solidFill>
                  <a:srgbClr val="95C93D"/>
                </a:solidFill>
                <a:latin typeface="Calibri"/>
                <a:cs typeface="Calibri"/>
              </a:rPr>
              <a:t>States</a:t>
            </a:r>
            <a:endParaRPr sz="3200">
              <a:solidFill>
                <a:srgbClr val="95C93D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BF7DB-B9EF-4C99-A0FB-A51200DBD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61" y="302243"/>
            <a:ext cx="8890503" cy="677108"/>
          </a:xfrm>
        </p:spPr>
        <p:txBody>
          <a:bodyPr/>
          <a:lstStyle/>
          <a:p>
            <a:r>
              <a:rPr lang="en-US" dirty="0"/>
              <a:t>100% visual verification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5D4381-E049-4D3C-B5ED-2C6B982B7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139" y="2634360"/>
            <a:ext cx="9557385" cy="677108"/>
          </a:xfrm>
        </p:spPr>
        <p:txBody>
          <a:bodyPr/>
          <a:lstStyle/>
          <a:p>
            <a:r>
              <a:rPr lang="en-US" sz="4400" b="1" dirty="0">
                <a:solidFill>
                  <a:srgbClr val="92D050"/>
                </a:solidFill>
              </a:rPr>
              <a:t>Why is visual verification so important?</a:t>
            </a:r>
          </a:p>
        </p:txBody>
      </p:sp>
    </p:spTree>
    <p:extLst>
      <p:ext uri="{BB962C8B-B14F-4D97-AF65-F5344CB8AC3E}">
        <p14:creationId xmlns:p14="http://schemas.microsoft.com/office/powerpoint/2010/main" val="669048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8580D4-800A-4642-92FD-C7B78AE735BE}"/>
              </a:ext>
            </a:extLst>
          </p:cNvPr>
          <p:cNvSpPr/>
          <p:nvPr/>
        </p:nvSpPr>
        <p:spPr>
          <a:xfrm>
            <a:off x="-4864" y="-413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1711" y="209257"/>
            <a:ext cx="5194300" cy="640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000" dirty="0">
                <a:solidFill>
                  <a:srgbClr val="95C93D"/>
                </a:solidFill>
              </a:rPr>
              <a:t>Call in a locate! </a:t>
            </a:r>
            <a:endParaRPr sz="4000" dirty="0">
              <a:solidFill>
                <a:srgbClr val="95C93D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036" y="1251268"/>
            <a:ext cx="355615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“In Walnut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Creek, California on November 9, </a:t>
            </a:r>
            <a:r>
              <a:rPr sz="1400" i="1" spc="-37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2004,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a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petroleum pipeline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carrying gasoline </a:t>
            </a:r>
            <a:r>
              <a:rPr sz="1400" i="1" spc="-37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to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San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Jose,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California, owned and operated </a:t>
            </a:r>
            <a:r>
              <a:rPr sz="1400" i="1" spc="-37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by Kinder</a:t>
            </a:r>
            <a:r>
              <a:rPr sz="1400" i="1" spc="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Morgan</a:t>
            </a:r>
            <a:r>
              <a:rPr sz="1400" i="1" spc="4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Energy</a:t>
            </a:r>
            <a:r>
              <a:rPr sz="1400" i="1" spc="1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Partners </a:t>
            </a:r>
            <a:r>
              <a:rPr lang="en-US" sz="1400" i="1" dirty="0">
                <a:solidFill>
                  <a:srgbClr val="95C93D"/>
                </a:solidFill>
                <a:latin typeface="Arial"/>
                <a:cs typeface="Arial"/>
              </a:rPr>
              <a:t>was</a:t>
            </a:r>
            <a:endParaRPr sz="1400" dirty="0">
              <a:solidFill>
                <a:srgbClr val="95C93D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3540" y="3225211"/>
            <a:ext cx="85090" cy="4546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0"/>
              </a:spcBef>
            </a:pPr>
            <a:r>
              <a:rPr sz="1400" i="1">
                <a:latin typeface="Arial"/>
                <a:cs typeface="Arial"/>
              </a:rPr>
              <a:t>r  t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6036" y="2176768"/>
            <a:ext cx="4289683" cy="1497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struck</a:t>
            </a:r>
            <a:r>
              <a:rPr sz="1400" i="1" spc="-3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by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a backhoe</a:t>
            </a:r>
            <a:r>
              <a:rPr sz="1400" i="1" spc="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used</a:t>
            </a:r>
            <a:r>
              <a:rPr sz="1400" i="1" spc="1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by Mountain</a:t>
            </a:r>
            <a:endParaRPr sz="1400" dirty="0">
              <a:solidFill>
                <a:srgbClr val="95C93D"/>
              </a:solidFill>
              <a:latin typeface="Arial"/>
              <a:cs typeface="Arial"/>
            </a:endParaRPr>
          </a:p>
          <a:p>
            <a:pPr>
              <a:lnSpc>
                <a:spcPct val="100400"/>
              </a:lnSpc>
              <a:spcBef>
                <a:spcPts val="5"/>
              </a:spcBef>
            </a:pP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Cascade</a:t>
            </a:r>
            <a:r>
              <a:rPr sz="1400" i="1" spc="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Inc.,</a:t>
            </a:r>
            <a:r>
              <a:rPr sz="1400" i="1" spc="-2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a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contractor</a:t>
            </a:r>
            <a:r>
              <a:rPr sz="1400" i="1" spc="-2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operating</a:t>
            </a:r>
            <a:r>
              <a:rPr sz="1400" i="1" spc="3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in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the 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construction</a:t>
            </a:r>
            <a:r>
              <a:rPr sz="1400" i="1" spc="-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of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 a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water pipeline</a:t>
            </a:r>
            <a:r>
              <a:rPr sz="1400" i="1" spc="4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for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the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East </a:t>
            </a:r>
            <a:r>
              <a:rPr sz="1400" i="1" spc="-37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Bay Municipal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Utility District. A massive 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gasoline</a:t>
            </a:r>
            <a:r>
              <a:rPr sz="1400" i="1" spc="2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spill</a:t>
            </a:r>
            <a:r>
              <a:rPr sz="1400" i="1" spc="-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was</a:t>
            </a:r>
            <a:r>
              <a:rPr sz="1400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subsequently</a:t>
            </a:r>
            <a:r>
              <a:rPr sz="1400" i="1" spc="2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ignited,</a:t>
            </a:r>
            <a:r>
              <a:rPr lang="en-US" sz="1400" i="1" spc="-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srgbClr val="95C93D"/>
                </a:solidFill>
                <a:latin typeface="Arial"/>
                <a:cs typeface="Arial"/>
              </a:rPr>
              <a:t>r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esulting in 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an 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explosive fireball that caused </a:t>
            </a:r>
            <a:r>
              <a:rPr lang="en-US" sz="1400" i="1" spc="5" dirty="0">
                <a:solidFill>
                  <a:srgbClr val="95C93D"/>
                </a:solidFill>
                <a:latin typeface="Arial"/>
                <a:cs typeface="Arial"/>
              </a:rPr>
              <a:t>t</a:t>
            </a:r>
            <a:r>
              <a:rPr sz="1400" i="1" spc="-5" dirty="0">
                <a:solidFill>
                  <a:srgbClr val="95C93D"/>
                </a:solidFill>
                <a:latin typeface="Arial"/>
                <a:cs typeface="Arial"/>
              </a:rPr>
              <a:t>he</a:t>
            </a:r>
            <a:r>
              <a:rPr sz="1400" i="1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deaths</a:t>
            </a:r>
            <a:r>
              <a:rPr lang="en-US"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of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four 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workers</a:t>
            </a:r>
            <a:r>
              <a:rPr sz="1400" i="1" spc="-1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and 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one</a:t>
            </a:r>
            <a:r>
              <a:rPr sz="1400" i="1" spc="1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supervisor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and</a:t>
            </a:r>
            <a:r>
              <a:rPr sz="1400" i="1" spc="1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the</a:t>
            </a:r>
            <a:r>
              <a:rPr sz="1400" i="1" spc="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severe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injury</a:t>
            </a:r>
            <a:r>
              <a:rPr sz="1400" i="1" spc="10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of</a:t>
            </a:r>
            <a:r>
              <a:rPr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five</a:t>
            </a:r>
            <a:r>
              <a:rPr lang="en-US" sz="1400" i="1" dirty="0">
                <a:solidFill>
                  <a:srgbClr val="95C93D"/>
                </a:solidFill>
                <a:highlight>
                  <a:srgbClr val="800000"/>
                </a:highlight>
                <a:latin typeface="Arial"/>
                <a:cs typeface="Arial"/>
              </a:rPr>
              <a:t> people</a:t>
            </a:r>
            <a:r>
              <a:rPr lang="en-US" sz="1400" i="1" dirty="0">
                <a:solidFill>
                  <a:srgbClr val="95C93D"/>
                </a:solidFill>
                <a:latin typeface="Arial"/>
                <a:cs typeface="Arial"/>
              </a:rPr>
              <a:t>. </a:t>
            </a:r>
            <a:endParaRPr sz="1400" dirty="0">
              <a:solidFill>
                <a:srgbClr val="95C93D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2650" y="3949635"/>
            <a:ext cx="330962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sz="1400" b="1" i="1" dirty="0">
                <a:solidFill>
                  <a:srgbClr val="95C93D"/>
                </a:solidFill>
                <a:latin typeface="Arial"/>
                <a:cs typeface="Arial"/>
              </a:rPr>
              <a:t>A</a:t>
            </a:r>
            <a:r>
              <a:rPr sz="1400" b="1" i="1" spc="-6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Kinder</a:t>
            </a:r>
            <a:r>
              <a:rPr sz="1400" b="1" i="1" spc="2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Morgan</a:t>
            </a:r>
            <a:r>
              <a:rPr sz="1400" b="1" i="1" spc="3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worker</a:t>
            </a:r>
            <a:r>
              <a:rPr sz="1400" b="1" i="1" spc="2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had </a:t>
            </a:r>
            <a:r>
              <a:rPr sz="1400" b="1" i="1" dirty="0">
                <a:solidFill>
                  <a:srgbClr val="95C93D"/>
                </a:solidFill>
                <a:latin typeface="Arial"/>
                <a:cs typeface="Arial"/>
              </a:rPr>
              <a:t> misread</a:t>
            </a:r>
            <a:r>
              <a:rPr sz="1400" b="1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an</a:t>
            </a:r>
            <a:r>
              <a:rPr sz="1400" b="1" i="1" spc="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as-built</a:t>
            </a:r>
            <a:r>
              <a:rPr sz="1400" b="1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map,</a:t>
            </a:r>
            <a:r>
              <a:rPr sz="1400" b="1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and</a:t>
            </a:r>
            <a:r>
              <a:rPr sz="1400" b="1" i="1" spc="2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had </a:t>
            </a:r>
            <a:r>
              <a:rPr sz="1400" b="1" i="1" dirty="0">
                <a:solidFill>
                  <a:srgbClr val="95C93D"/>
                </a:solidFill>
                <a:latin typeface="Arial"/>
                <a:cs typeface="Arial"/>
              </a:rPr>
              <a:t> incorrectly</a:t>
            </a:r>
            <a:r>
              <a:rPr sz="1400" b="1" i="1" spc="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marked</a:t>
            </a:r>
            <a:r>
              <a:rPr sz="1400" b="1" i="1" spc="2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the</a:t>
            </a:r>
            <a:r>
              <a:rPr sz="1400" b="1" i="1" spc="1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pipeline's</a:t>
            </a:r>
            <a:r>
              <a:rPr sz="1400" b="1" i="1" spc="5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route </a:t>
            </a:r>
            <a:r>
              <a:rPr sz="1400" b="1" i="1" spc="-37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before</a:t>
            </a:r>
            <a:r>
              <a:rPr sz="1400" b="1" i="1" spc="20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95C93D"/>
                </a:solidFill>
                <a:latin typeface="Arial"/>
                <a:cs typeface="Arial"/>
              </a:rPr>
              <a:t>the</a:t>
            </a:r>
            <a:r>
              <a:rPr sz="1400" b="1" i="1" spc="5" dirty="0">
                <a:solidFill>
                  <a:srgbClr val="95C93D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95C93D"/>
                </a:solidFill>
                <a:latin typeface="Arial"/>
                <a:cs typeface="Arial"/>
              </a:rPr>
              <a:t>accident</a:t>
            </a:r>
            <a:r>
              <a:rPr sz="1000" i="1" dirty="0">
                <a:solidFill>
                  <a:srgbClr val="95C93D"/>
                </a:solidFill>
                <a:latin typeface="Arial"/>
                <a:cs typeface="Arial"/>
              </a:rPr>
              <a:t>.”</a:t>
            </a:r>
            <a:endParaRPr sz="1000" dirty="0">
              <a:solidFill>
                <a:srgbClr val="95C93D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3150" y="1330859"/>
            <a:ext cx="8563356" cy="4800872"/>
            <a:chOff x="2135123" y="1359135"/>
            <a:chExt cx="8563356" cy="4800872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0266" y="1359135"/>
              <a:ext cx="4168213" cy="480087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35123" y="2168652"/>
              <a:ext cx="8001000" cy="1644650"/>
            </a:xfrm>
            <a:custGeom>
              <a:avLst/>
              <a:gdLst/>
              <a:ahLst/>
              <a:cxnLst/>
              <a:rect l="l" t="t" r="r" b="b"/>
              <a:pathLst>
                <a:path w="8001000" h="1644650">
                  <a:moveTo>
                    <a:pt x="0" y="0"/>
                  </a:moveTo>
                  <a:lnTo>
                    <a:pt x="8001000" y="0"/>
                  </a:lnTo>
                  <a:lnTo>
                    <a:pt x="8001000" y="1644395"/>
                  </a:lnTo>
                  <a:lnTo>
                    <a:pt x="0" y="164439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30432" y="4697902"/>
            <a:ext cx="334059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6835" marR="5080" indent="-64769">
              <a:lnSpc>
                <a:spcPct val="100400"/>
              </a:lnSpc>
              <a:spcBef>
                <a:spcPts val="90"/>
              </a:spcBef>
            </a:pPr>
            <a:r>
              <a:rPr sz="2000" b="1" spc="5" dirty="0">
                <a:highlight>
                  <a:srgbClr val="FF0000"/>
                </a:highlight>
                <a:latin typeface="Times New Roman"/>
                <a:cs typeface="Times New Roman"/>
              </a:rPr>
              <a:t>$90,000,000 IN</a:t>
            </a:r>
            <a:r>
              <a:rPr sz="2000" b="1" spc="-15" dirty="0">
                <a:highlight>
                  <a:srgbClr val="FF0000"/>
                </a:highlight>
                <a:latin typeface="Times New Roman"/>
                <a:cs typeface="Times New Roman"/>
              </a:rPr>
              <a:t> </a:t>
            </a:r>
            <a:r>
              <a:rPr sz="2000" b="1" spc="5" dirty="0">
                <a:highlight>
                  <a:srgbClr val="FF0000"/>
                </a:highlight>
                <a:latin typeface="Times New Roman"/>
                <a:cs typeface="Times New Roman"/>
              </a:rPr>
              <a:t>FINES</a:t>
            </a:r>
            <a:r>
              <a:rPr sz="2000" b="1" spc="-310" dirty="0">
                <a:highlight>
                  <a:srgbClr val="FF0000"/>
                </a:highlight>
                <a:latin typeface="Times New Roman"/>
                <a:cs typeface="Times New Roman"/>
              </a:rPr>
              <a:t> </a:t>
            </a:r>
            <a:r>
              <a:rPr sz="2000" b="1" spc="10" dirty="0">
                <a:highlight>
                  <a:srgbClr val="FF0000"/>
                </a:highlight>
                <a:latin typeface="Times New Roman"/>
                <a:cs typeface="Times New Roman"/>
              </a:rPr>
              <a:t>AND </a:t>
            </a:r>
            <a:r>
              <a:rPr sz="2000" b="1" spc="-1245" dirty="0">
                <a:highlight>
                  <a:srgbClr val="FF0000"/>
                </a:highlight>
                <a:latin typeface="Times New Roman"/>
                <a:cs typeface="Times New Roman"/>
              </a:rPr>
              <a:t> </a:t>
            </a:r>
            <a:r>
              <a:rPr sz="2000" b="1" spc="-75" dirty="0">
                <a:highlight>
                  <a:srgbClr val="FF0000"/>
                </a:highlight>
                <a:latin typeface="Times New Roman"/>
                <a:cs typeface="Times New Roman"/>
              </a:rPr>
              <a:t>LAWSUIT</a:t>
            </a:r>
            <a:r>
              <a:rPr sz="2000" b="1" spc="-130" dirty="0">
                <a:highlight>
                  <a:srgbClr val="FF0000"/>
                </a:highlight>
                <a:latin typeface="Times New Roman"/>
                <a:cs typeface="Times New Roman"/>
              </a:rPr>
              <a:t> </a:t>
            </a:r>
            <a:r>
              <a:rPr sz="2000" b="1" spc="5" dirty="0">
                <a:highlight>
                  <a:srgbClr val="FF0000"/>
                </a:highlight>
                <a:latin typeface="Times New Roman"/>
                <a:cs typeface="Times New Roman"/>
              </a:rPr>
              <a:t>SETTLEMENT</a:t>
            </a:r>
            <a:endParaRPr sz="2000" dirty="0">
              <a:highlight>
                <a:srgbClr val="FF0000"/>
              </a:highlight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9857" y="3878698"/>
            <a:ext cx="3385185" cy="935990"/>
          </a:xfrm>
          <a:custGeom>
            <a:avLst/>
            <a:gdLst/>
            <a:ahLst/>
            <a:cxnLst/>
            <a:rect l="l" t="t" r="r" b="b"/>
            <a:pathLst>
              <a:path w="3385185" h="935989">
                <a:moveTo>
                  <a:pt x="0" y="155956"/>
                </a:moveTo>
                <a:lnTo>
                  <a:pt x="7950" y="106662"/>
                </a:lnTo>
                <a:lnTo>
                  <a:pt x="30090" y="63850"/>
                </a:lnTo>
                <a:lnTo>
                  <a:pt x="63850" y="30090"/>
                </a:lnTo>
                <a:lnTo>
                  <a:pt x="106662" y="7950"/>
                </a:lnTo>
                <a:lnTo>
                  <a:pt x="155956" y="0"/>
                </a:lnTo>
                <a:lnTo>
                  <a:pt x="3228848" y="0"/>
                </a:lnTo>
                <a:lnTo>
                  <a:pt x="3278141" y="7950"/>
                </a:lnTo>
                <a:lnTo>
                  <a:pt x="3320953" y="30090"/>
                </a:lnTo>
                <a:lnTo>
                  <a:pt x="3354713" y="63850"/>
                </a:lnTo>
                <a:lnTo>
                  <a:pt x="3376853" y="106662"/>
                </a:lnTo>
                <a:lnTo>
                  <a:pt x="3384804" y="155956"/>
                </a:lnTo>
                <a:lnTo>
                  <a:pt x="3384804" y="779780"/>
                </a:lnTo>
                <a:lnTo>
                  <a:pt x="3376853" y="829073"/>
                </a:lnTo>
                <a:lnTo>
                  <a:pt x="3354713" y="871885"/>
                </a:lnTo>
                <a:lnTo>
                  <a:pt x="3320953" y="905645"/>
                </a:lnTo>
                <a:lnTo>
                  <a:pt x="3278141" y="927785"/>
                </a:lnTo>
                <a:lnTo>
                  <a:pt x="3228848" y="935736"/>
                </a:lnTo>
                <a:lnTo>
                  <a:pt x="155956" y="935736"/>
                </a:lnTo>
                <a:lnTo>
                  <a:pt x="106662" y="927785"/>
                </a:lnTo>
                <a:lnTo>
                  <a:pt x="63850" y="905645"/>
                </a:lnTo>
                <a:lnTo>
                  <a:pt x="30090" y="871885"/>
                </a:lnTo>
                <a:lnTo>
                  <a:pt x="7950" y="829073"/>
                </a:lnTo>
                <a:lnTo>
                  <a:pt x="0" y="779780"/>
                </a:lnTo>
                <a:lnTo>
                  <a:pt x="0" y="155956"/>
                </a:lnTo>
                <a:close/>
              </a:path>
            </a:pathLst>
          </a:custGeom>
          <a:ln w="31750">
            <a:solidFill>
              <a:srgbClr val="FF18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D9EDA0-D3E8-4C60-B6DB-56203924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69" y="5335436"/>
            <a:ext cx="6066046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0ED480-168D-4D51-9EFF-F615FF981B42}"/>
              </a:ext>
            </a:extLst>
          </p:cNvPr>
          <p:cNvSpPr/>
          <p:nvPr/>
        </p:nvSpPr>
        <p:spPr>
          <a:xfrm>
            <a:off x="0" y="5495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705910" y="1021027"/>
            <a:ext cx="10322555" cy="5361564"/>
            <a:chOff x="-512680" y="921316"/>
            <a:chExt cx="12704682" cy="637797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5429" y="1120139"/>
              <a:ext cx="5776573" cy="61791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921316"/>
              <a:ext cx="5368008" cy="8158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26209" y="1819654"/>
              <a:ext cx="6841636" cy="31653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512680" y="4337315"/>
              <a:ext cx="3897285" cy="296197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09719" y="168295"/>
            <a:ext cx="711493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>
                <a:solidFill>
                  <a:srgbClr val="95C93D"/>
                </a:solidFill>
              </a:rPr>
              <a:t>Natural gas pipeline</a:t>
            </a:r>
            <a:endParaRPr spc="-20" dirty="0">
              <a:solidFill>
                <a:srgbClr val="95C93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27AA91-0315-4DB5-BDC7-6D7EE5DD321D}"/>
              </a:ext>
            </a:extLst>
          </p:cNvPr>
          <p:cNvSpPr txBox="1"/>
          <p:nvPr/>
        </p:nvSpPr>
        <p:spPr>
          <a:xfrm>
            <a:off x="4469986" y="6090203"/>
            <a:ext cx="149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95C93D"/>
                </a:highlight>
              </a:rPr>
              <a:t>Dixon</a:t>
            </a:r>
            <a:r>
              <a:rPr lang="en-US" sz="3200" dirty="0">
                <a:highlight>
                  <a:srgbClr val="95C93D"/>
                </a:highlight>
              </a:rPr>
              <a:t>, </a:t>
            </a:r>
            <a:r>
              <a:rPr lang="en-US" sz="2400" dirty="0">
                <a:highlight>
                  <a:srgbClr val="95C93D"/>
                </a:highlight>
              </a:rPr>
              <a:t>IL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B5ED6E-2CA8-47EF-B397-BCDEFB95586A}"/>
              </a:ext>
            </a:extLst>
          </p:cNvPr>
          <p:cNvSpPr/>
          <p:nvPr/>
        </p:nvSpPr>
        <p:spPr>
          <a:xfrm>
            <a:off x="0" y="-12611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8255" y="155424"/>
            <a:ext cx="45554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>
                <a:solidFill>
                  <a:srgbClr val="95C93D"/>
                </a:solidFill>
              </a:rPr>
              <a:t>4” Gas Main </a:t>
            </a:r>
            <a:endParaRPr spc="-20" dirty="0">
              <a:solidFill>
                <a:srgbClr val="95C93D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061685"/>
            <a:ext cx="6510527" cy="3677411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 rotWithShape="1">
          <a:blip r:embed="rId4" cstate="print"/>
          <a:srcRect r="-12712" b="-13525"/>
          <a:stretch/>
        </p:blipFill>
        <p:spPr>
          <a:xfrm>
            <a:off x="7016436" y="1020054"/>
            <a:ext cx="3521798" cy="63362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C79C2C0-0051-408E-8B23-F6541B99D877}"/>
              </a:ext>
            </a:extLst>
          </p:cNvPr>
          <p:cNvSpPr/>
          <p:nvPr/>
        </p:nvSpPr>
        <p:spPr>
          <a:xfrm>
            <a:off x="0" y="-12611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804" y="1065179"/>
            <a:ext cx="6267223" cy="4800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0574" y="192984"/>
            <a:ext cx="4530852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>
                <a:solidFill>
                  <a:srgbClr val="95C93D"/>
                </a:solidFill>
              </a:rPr>
              <a:t>Protect</a:t>
            </a:r>
            <a:r>
              <a:rPr spc="-110">
                <a:solidFill>
                  <a:srgbClr val="95C93D"/>
                </a:solidFill>
              </a:rPr>
              <a:t> </a:t>
            </a:r>
            <a:r>
              <a:rPr spc="-20">
                <a:solidFill>
                  <a:srgbClr val="95C93D"/>
                </a:solidFill>
              </a:rPr>
              <a:t>People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726" y="1524000"/>
            <a:ext cx="4530851" cy="33985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208DC8-73EF-4571-8257-9CD5FBA025D5}"/>
              </a:ext>
            </a:extLst>
          </p:cNvPr>
          <p:cNvSpPr/>
          <p:nvPr/>
        </p:nvSpPr>
        <p:spPr>
          <a:xfrm>
            <a:off x="0" y="-12611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 rotWithShape="1">
          <a:blip r:embed="rId3" cstate="print"/>
          <a:srcRect r="-28446" b="-28446"/>
          <a:stretch/>
        </p:blipFill>
        <p:spPr>
          <a:xfrm>
            <a:off x="8182355" y="1113895"/>
            <a:ext cx="3315545" cy="55882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4220" y="149531"/>
            <a:ext cx="67805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>
                <a:solidFill>
                  <a:srgbClr val="95C93D"/>
                </a:solidFill>
              </a:rPr>
              <a:t>Protect</a:t>
            </a:r>
            <a:r>
              <a:rPr spc="-110">
                <a:solidFill>
                  <a:srgbClr val="95C93D"/>
                </a:solidFill>
              </a:rPr>
              <a:t> </a:t>
            </a:r>
            <a:r>
              <a:rPr spc="20">
                <a:solidFill>
                  <a:srgbClr val="95C93D"/>
                </a:solidFill>
              </a:rPr>
              <a:t>Infrastructure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9644" y="1204349"/>
            <a:ext cx="3901440" cy="45989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1204349"/>
            <a:ext cx="3857243" cy="42513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6F170-AADE-4B5E-BAAA-74B75A2F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10" y="1964603"/>
            <a:ext cx="10592554" cy="4493538"/>
          </a:xfrm>
        </p:spPr>
        <p:txBody>
          <a:bodyPr/>
          <a:lstStyle/>
          <a:p>
            <a:r>
              <a:rPr lang="en-US" dirty="0">
                <a:solidFill>
                  <a:srgbClr val="95C93D"/>
                </a:solidFill>
              </a:rPr>
              <a:t>How many of these accidents could have been prevented with visual verification by Hydro Excavation?</a:t>
            </a:r>
            <a:br>
              <a:rPr lang="en-US" dirty="0">
                <a:solidFill>
                  <a:srgbClr val="95C93D"/>
                </a:solidFill>
              </a:rPr>
            </a:br>
            <a:r>
              <a:rPr lang="en-US" dirty="0">
                <a:solidFill>
                  <a:srgbClr val="95C93D"/>
                </a:solidFill>
              </a:rPr>
              <a:t/>
            </a:r>
            <a:br>
              <a:rPr lang="en-US" dirty="0">
                <a:solidFill>
                  <a:srgbClr val="95C93D"/>
                </a:solidFill>
              </a:rPr>
            </a:br>
            <a:r>
              <a:rPr lang="en-US" dirty="0">
                <a:solidFill>
                  <a:srgbClr val="95C93D"/>
                </a:solidFill>
              </a:rPr>
              <a:t/>
            </a:r>
            <a:br>
              <a:rPr lang="en-US" dirty="0">
                <a:solidFill>
                  <a:srgbClr val="95C93D"/>
                </a:solidFill>
              </a:rPr>
            </a:br>
            <a:endParaRPr lang="en-US" sz="2800" dirty="0">
              <a:solidFill>
                <a:srgbClr val="95C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5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F37B5D-D20C-4480-8A66-FD04318D5258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45693"/>
            <a:ext cx="66147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0" dirty="0">
                <a:solidFill>
                  <a:srgbClr val="95C93D"/>
                </a:solidFill>
              </a:rPr>
              <a:t>       </a:t>
            </a:r>
            <a:r>
              <a:rPr spc="-20" dirty="0">
                <a:solidFill>
                  <a:srgbClr val="95C93D"/>
                </a:solidFill>
              </a:rPr>
              <a:t>Tolerance</a:t>
            </a:r>
            <a:r>
              <a:rPr spc="-75" dirty="0">
                <a:solidFill>
                  <a:srgbClr val="95C93D"/>
                </a:solidFill>
              </a:rPr>
              <a:t> </a:t>
            </a:r>
            <a:r>
              <a:rPr dirty="0">
                <a:solidFill>
                  <a:srgbClr val="95C93D"/>
                </a:solidFill>
              </a:rPr>
              <a:t>Zones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1076368"/>
            <a:ext cx="10202545" cy="15621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21945" marR="313055" indent="-321945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321945" algn="l"/>
                <a:tab pos="322580" algn="l"/>
                <a:tab pos="4387850" algn="l"/>
              </a:tabLst>
            </a:pPr>
            <a:r>
              <a:rPr sz="2800" spc="-10">
                <a:latin typeface="Calibri"/>
                <a:cs typeface="Calibri"/>
              </a:rPr>
              <a:t>811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regulations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define</a:t>
            </a:r>
            <a:r>
              <a:rPr sz="2800" spc="25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a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tolerance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zone</a:t>
            </a:r>
            <a:r>
              <a:rPr sz="2800" spc="5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and</a:t>
            </a:r>
            <a:r>
              <a:rPr sz="2800" spc="1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acceptable</a:t>
            </a:r>
            <a:r>
              <a:rPr sz="2800" spc="15">
                <a:latin typeface="Calibri"/>
                <a:cs typeface="Calibri"/>
              </a:rPr>
              <a:t> </a:t>
            </a:r>
            <a:r>
              <a:rPr sz="2800" spc="-30">
                <a:latin typeface="Calibri"/>
                <a:cs typeface="Calibri"/>
              </a:rPr>
              <a:t>excavation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practices</a:t>
            </a:r>
            <a:r>
              <a:rPr sz="2800" spc="4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within</a:t>
            </a:r>
            <a:r>
              <a:rPr sz="2800" spc="4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this</a:t>
            </a:r>
            <a:r>
              <a:rPr sz="2800" spc="4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zone.	</a:t>
            </a:r>
            <a:r>
              <a:rPr sz="2800" spc="-40">
                <a:latin typeface="Calibri"/>
                <a:cs typeface="Calibri"/>
              </a:rPr>
              <a:t>Tolerance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zones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vary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by</a:t>
            </a:r>
            <a:r>
              <a:rPr sz="2800" spc="5">
                <a:latin typeface="Calibri"/>
                <a:cs typeface="Calibri"/>
              </a:rPr>
              <a:t> </a:t>
            </a:r>
            <a:r>
              <a:rPr sz="2800" spc="-25">
                <a:latin typeface="Calibri"/>
                <a:cs typeface="Calibri"/>
              </a:rPr>
              <a:t>state.</a:t>
            </a:r>
            <a:endParaRPr sz="2800">
              <a:latin typeface="Calibri"/>
              <a:cs typeface="Calibri"/>
            </a:endParaRPr>
          </a:p>
          <a:p>
            <a:pPr marL="698500" marR="5080" lvl="1" indent="-228600">
              <a:lnSpc>
                <a:spcPts val="2590"/>
              </a:lnSpc>
              <a:spcBef>
                <a:spcPts val="520"/>
              </a:spcBef>
              <a:buFont typeface="Arial"/>
              <a:buChar char="•"/>
              <a:tabLst>
                <a:tab pos="766445" algn="l"/>
                <a:tab pos="767080" algn="l"/>
                <a:tab pos="3444240" algn="l"/>
              </a:tabLst>
            </a:pPr>
            <a:r>
              <a:t>	</a:t>
            </a:r>
            <a:r>
              <a:rPr sz="2400" spc="-5">
                <a:latin typeface="Calibri"/>
                <a:cs typeface="Calibri"/>
              </a:rPr>
              <a:t>Acceptable methods </a:t>
            </a:r>
            <a:r>
              <a:rPr sz="2400" spc="-20">
                <a:latin typeface="Calibri"/>
                <a:cs typeface="Calibri"/>
              </a:rPr>
              <a:t>for safe </a:t>
            </a:r>
            <a:r>
              <a:rPr sz="2400">
                <a:latin typeface="Calibri"/>
                <a:cs typeface="Calibri"/>
              </a:rPr>
              <a:t>digging </a:t>
            </a:r>
            <a:r>
              <a:rPr sz="2400" spc="-15">
                <a:latin typeface="Calibri"/>
                <a:cs typeface="Calibri"/>
              </a:rPr>
              <a:t>are </a:t>
            </a:r>
            <a:r>
              <a:rPr sz="2400" spc="-5">
                <a:latin typeface="Calibri"/>
                <a:cs typeface="Calibri"/>
              </a:rPr>
              <a:t>typically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by-hand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or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soft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digging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(vacuum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excavation).	</a:t>
            </a:r>
            <a:r>
              <a:rPr sz="2400">
                <a:latin typeface="Calibri"/>
                <a:cs typeface="Calibri"/>
              </a:rPr>
              <a:t>Check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your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35">
                <a:latin typeface="Calibri"/>
                <a:cs typeface="Calibri"/>
              </a:rPr>
              <a:t>state’s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811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handbook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for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more </a:t>
            </a:r>
            <a:r>
              <a:rPr sz="2400" spc="-10">
                <a:latin typeface="Calibri"/>
                <a:cs typeface="Calibri"/>
              </a:rPr>
              <a:t>information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99868" y="2789989"/>
            <a:ext cx="5192263" cy="2980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494F5B-DF66-4672-8B82-B05E7D633511}"/>
              </a:ext>
            </a:extLst>
          </p:cNvPr>
          <p:cNvSpPr/>
          <p:nvPr/>
        </p:nvSpPr>
        <p:spPr>
          <a:xfrm>
            <a:off x="-1" y="5983371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1674" y="766195"/>
            <a:ext cx="4779314" cy="3805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6C64FB-5F86-488D-9DF2-F8772B4AE5BC}"/>
              </a:ext>
            </a:extLst>
          </p:cNvPr>
          <p:cNvSpPr/>
          <p:nvPr/>
        </p:nvSpPr>
        <p:spPr>
          <a:xfrm>
            <a:off x="0" y="0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260928"/>
            <a:ext cx="117690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95C93D"/>
                </a:solidFill>
              </a:rPr>
              <a:t>Miss/Not</a:t>
            </a:r>
            <a:r>
              <a:rPr sz="3200" spc="-30" dirty="0">
                <a:solidFill>
                  <a:srgbClr val="95C93D"/>
                </a:solidFill>
              </a:rPr>
              <a:t> </a:t>
            </a:r>
            <a:r>
              <a:rPr sz="3200" spc="-5" dirty="0">
                <a:solidFill>
                  <a:srgbClr val="95C93D"/>
                </a:solidFill>
              </a:rPr>
              <a:t>Marked</a:t>
            </a:r>
            <a:r>
              <a:rPr sz="3200" spc="-10" dirty="0">
                <a:solidFill>
                  <a:srgbClr val="95C93D"/>
                </a:solidFill>
              </a:rPr>
              <a:t> </a:t>
            </a:r>
            <a:r>
              <a:rPr sz="3200" spc="-5" dirty="0">
                <a:solidFill>
                  <a:srgbClr val="95C93D"/>
                </a:solidFill>
              </a:rPr>
              <a:t>Buried</a:t>
            </a:r>
            <a:r>
              <a:rPr sz="3200" spc="-10" dirty="0">
                <a:solidFill>
                  <a:srgbClr val="95C93D"/>
                </a:solidFill>
              </a:rPr>
              <a:t> </a:t>
            </a:r>
            <a:r>
              <a:rPr sz="3200" spc="20" dirty="0">
                <a:solidFill>
                  <a:srgbClr val="95C93D"/>
                </a:solidFill>
              </a:rPr>
              <a:t>Infrastructure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42267"/>
            <a:ext cx="3020567" cy="49712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0568" y="960169"/>
            <a:ext cx="4477026" cy="539536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91674" y="4571827"/>
            <a:ext cx="5100326" cy="1977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3CBD6A71-4D82-47DC-A772-C2513B2FF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199"/>
            <a:ext cx="4151427" cy="4883417"/>
          </a:xfrm>
          <a:prstGeom prst="diamond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94A6DE-4BE4-4370-BBD6-881AB72CB480}"/>
              </a:ext>
            </a:extLst>
          </p:cNvPr>
          <p:cNvSpPr txBox="1"/>
          <p:nvPr/>
        </p:nvSpPr>
        <p:spPr>
          <a:xfrm>
            <a:off x="4926893" y="732553"/>
            <a:ext cx="60943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5400" b="0" i="0">
                <a:solidFill>
                  <a:srgbClr val="FFFFFF"/>
                </a:solidFill>
                <a:effectLst/>
                <a:latin typeface="DDINCondensedBold"/>
              </a:rPr>
              <a:t>Brad Franklin</a:t>
            </a:r>
          </a:p>
          <a:p>
            <a:pPr algn="l" fontAlgn="base"/>
            <a:r>
              <a:rPr lang="en-US" sz="5400" b="0" i="0" cap="all">
                <a:solidFill>
                  <a:srgbClr val="93C83D"/>
                </a:solidFill>
                <a:effectLst/>
                <a:latin typeface="DDINBold"/>
              </a:rPr>
              <a:t>CENTRAL ILLINOIS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E6E644-00D4-498F-B480-16E9F299CF33}"/>
              </a:ext>
            </a:extLst>
          </p:cNvPr>
          <p:cNvSpPr txBox="1"/>
          <p:nvPr/>
        </p:nvSpPr>
        <p:spPr>
          <a:xfrm>
            <a:off x="4926893" y="3088984"/>
            <a:ext cx="601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000" dirty="0">
                <a:solidFill>
                  <a:srgbClr val="FFFFFF"/>
                </a:solidFill>
                <a:latin typeface="Raleway" pitchFamily="2" charset="0"/>
              </a:rPr>
              <a:t>P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Raleway" pitchFamily="2" charset="0"/>
              </a:rPr>
              <a:t>roviding support to contractor and municipal customers in the environmental industry </a:t>
            </a:r>
            <a:r>
              <a:rPr lang="en-US" sz="2000" dirty="0">
                <a:solidFill>
                  <a:srgbClr val="FFFFFF"/>
                </a:solidFill>
                <a:latin typeface="Raleway" pitchFamily="2" charset="0"/>
              </a:rPr>
              <a:t>for over 30 years.</a:t>
            </a:r>
            <a:endParaRPr lang="en-US" dirty="0"/>
          </a:p>
        </p:txBody>
      </p:sp>
      <p:pic>
        <p:nvPicPr>
          <p:cNvPr id="17" name="Picture 1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xmlns="" id="{CBE0DE8E-6C71-4357-AB05-3B35D5448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6" y="5864709"/>
            <a:ext cx="2361152" cy="695637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9B0745D-4CF2-4080-BF0B-627955DFC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572" y="5864710"/>
            <a:ext cx="2685926" cy="7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DEF8E6-7C52-400D-ADDD-F1A85F409B01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09600" y="145109"/>
            <a:ext cx="6757034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>
                <a:solidFill>
                  <a:srgbClr val="95C93D"/>
                </a:solidFill>
                <a:latin typeface="Arial Black"/>
                <a:cs typeface="Arial Black"/>
              </a:rPr>
              <a:t>Regulations</a:t>
            </a:r>
            <a:r>
              <a:rPr sz="4400" spc="-55">
                <a:solidFill>
                  <a:srgbClr val="95C93D"/>
                </a:solidFill>
                <a:latin typeface="Arial Black"/>
                <a:cs typeface="Arial Black"/>
              </a:rPr>
              <a:t> </a:t>
            </a:r>
            <a:r>
              <a:rPr sz="4400">
                <a:solidFill>
                  <a:srgbClr val="95C93D"/>
                </a:solidFill>
                <a:latin typeface="Arial Black"/>
                <a:cs typeface="Arial Black"/>
              </a:rPr>
              <a:t>and</a:t>
            </a:r>
            <a:r>
              <a:rPr sz="4400" spc="-30">
                <a:solidFill>
                  <a:srgbClr val="95C93D"/>
                </a:solidFill>
                <a:latin typeface="Arial Black"/>
                <a:cs typeface="Arial Black"/>
              </a:rPr>
              <a:t> </a:t>
            </a:r>
            <a:r>
              <a:rPr sz="4400">
                <a:solidFill>
                  <a:srgbClr val="95C93D"/>
                </a:solidFill>
                <a:latin typeface="Arial Black"/>
                <a:cs typeface="Arial Black"/>
              </a:rPr>
              <a:t>Laws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4865" y="2263822"/>
            <a:ext cx="3782093" cy="355906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192965" y="998946"/>
            <a:ext cx="5248910" cy="4136390"/>
            <a:chOff x="6551676" y="1825751"/>
            <a:chExt cx="5248910" cy="41363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8668" y="2218944"/>
              <a:ext cx="4931662" cy="374294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51676" y="1825751"/>
              <a:ext cx="5084445" cy="635635"/>
            </a:xfrm>
            <a:custGeom>
              <a:avLst/>
              <a:gdLst/>
              <a:ahLst/>
              <a:cxnLst/>
              <a:rect l="l" t="t" r="r" b="b"/>
              <a:pathLst>
                <a:path w="5084445" h="635635">
                  <a:moveTo>
                    <a:pt x="5084064" y="0"/>
                  </a:moveTo>
                  <a:lnTo>
                    <a:pt x="0" y="0"/>
                  </a:lnTo>
                  <a:lnTo>
                    <a:pt x="0" y="635508"/>
                  </a:lnTo>
                  <a:lnTo>
                    <a:pt x="5084064" y="635508"/>
                  </a:lnTo>
                  <a:lnTo>
                    <a:pt x="5084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653319" y="1139873"/>
            <a:ext cx="49212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19325" marR="5080" indent="-2207260">
              <a:lnSpc>
                <a:spcPct val="100000"/>
              </a:lnSpc>
              <a:spcBef>
                <a:spcPts val="95"/>
              </a:spcBef>
            </a:pPr>
            <a:r>
              <a:rPr sz="1600" b="1" spc="-10">
                <a:latin typeface="Arial"/>
                <a:cs typeface="Arial"/>
              </a:rPr>
              <a:t>States</a:t>
            </a:r>
            <a:r>
              <a:rPr sz="1600" b="1" spc="5">
                <a:latin typeface="Arial"/>
                <a:cs typeface="Arial"/>
              </a:rPr>
              <a:t> </a:t>
            </a:r>
            <a:r>
              <a:rPr sz="1600" b="1" spc="-5">
                <a:latin typeface="Arial"/>
                <a:cs typeface="Arial"/>
              </a:rPr>
              <a:t>Requiring</a:t>
            </a:r>
            <a:r>
              <a:rPr sz="1600" b="1" spc="3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Hand</a:t>
            </a:r>
            <a:r>
              <a:rPr sz="1600" b="1" spc="5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Dig</a:t>
            </a:r>
            <a:r>
              <a:rPr sz="1600" b="1" spc="5">
                <a:latin typeface="Arial"/>
                <a:cs typeface="Arial"/>
              </a:rPr>
              <a:t> </a:t>
            </a:r>
            <a:r>
              <a:rPr sz="1600" b="1" spc="-5">
                <a:latin typeface="Arial"/>
                <a:cs typeface="Arial"/>
              </a:rPr>
              <a:t>or</a:t>
            </a:r>
            <a:r>
              <a:rPr sz="1600" b="1" spc="10">
                <a:latin typeface="Arial"/>
                <a:cs typeface="Arial"/>
              </a:rPr>
              <a:t> </a:t>
            </a:r>
            <a:r>
              <a:rPr sz="1600" b="1" spc="-5">
                <a:latin typeface="Arial"/>
                <a:cs typeface="Arial"/>
              </a:rPr>
              <a:t>Soft</a:t>
            </a:r>
            <a:r>
              <a:rPr sz="1600" b="1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Dig</a:t>
            </a:r>
            <a:r>
              <a:rPr sz="1600" b="1" spc="20">
                <a:latin typeface="Arial"/>
                <a:cs typeface="Arial"/>
              </a:rPr>
              <a:t> </a:t>
            </a:r>
            <a:r>
              <a:rPr sz="1600" b="1" spc="-5">
                <a:latin typeface="Arial"/>
                <a:cs typeface="Arial"/>
              </a:rPr>
              <a:t>in</a:t>
            </a:r>
            <a:r>
              <a:rPr sz="1600" b="1" spc="5">
                <a:latin typeface="Arial"/>
                <a:cs typeface="Arial"/>
              </a:rPr>
              <a:t> </a:t>
            </a:r>
            <a:r>
              <a:rPr sz="1600" b="1" spc="-20">
                <a:latin typeface="Arial"/>
                <a:cs typeface="Arial"/>
              </a:rPr>
              <a:t>Tolerance </a:t>
            </a:r>
            <a:r>
              <a:rPr sz="1600" b="1" spc="-430">
                <a:latin typeface="Arial"/>
                <a:cs typeface="Arial"/>
              </a:rPr>
              <a:t> </a:t>
            </a:r>
            <a:r>
              <a:rPr sz="1600" b="1" spc="-10">
                <a:latin typeface="Arial"/>
                <a:cs typeface="Arial"/>
              </a:rPr>
              <a:t>Zone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69DBC1-D699-41E6-AF09-016E9FBB524E}"/>
              </a:ext>
            </a:extLst>
          </p:cNvPr>
          <p:cNvSpPr/>
          <p:nvPr/>
        </p:nvSpPr>
        <p:spPr>
          <a:xfrm>
            <a:off x="0" y="597229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B41789-76AB-4774-9880-33C56214FBAC}"/>
              </a:ext>
            </a:extLst>
          </p:cNvPr>
          <p:cNvSpPr txBox="1"/>
          <p:nvPr/>
        </p:nvSpPr>
        <p:spPr>
          <a:xfrm>
            <a:off x="1121625" y="1316763"/>
            <a:ext cx="401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b="0" i="0" dirty="0">
                <a:solidFill>
                  <a:srgbClr val="6C0403"/>
                </a:solidFill>
                <a:effectLst/>
                <a:latin typeface="PT Serif" panose="020A0603040505020204" pitchFamily="18" charset="0"/>
              </a:rPr>
              <a:t>Illinois Compiled Statutes </a:t>
            </a:r>
          </a:p>
          <a:p>
            <a:pPr algn="l" fontAlgn="base"/>
            <a:r>
              <a:rPr lang="en-US" b="0" i="0" dirty="0">
                <a:solidFill>
                  <a:srgbClr val="6C0403"/>
                </a:solidFill>
                <a:effectLst/>
                <a:latin typeface="PT Serif" panose="020A0603040505020204" pitchFamily="18" charset="0"/>
              </a:rPr>
              <a:t>220 ILCS 50/4 – Required activities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48844B-F568-4BB6-A9B6-D972B6EBDEE8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187720"/>
            <a:ext cx="64160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>
                <a:solidFill>
                  <a:srgbClr val="95C93D"/>
                </a:solidFill>
              </a:rPr>
              <a:t>Regulation</a:t>
            </a:r>
            <a:r>
              <a:rPr spc="-55">
                <a:solidFill>
                  <a:srgbClr val="95C93D"/>
                </a:solidFill>
              </a:rPr>
              <a:t> </a:t>
            </a:r>
            <a:r>
              <a:rPr>
                <a:solidFill>
                  <a:srgbClr val="95C93D"/>
                </a:solidFill>
              </a:rPr>
              <a:t>and</a:t>
            </a:r>
            <a:r>
              <a:rPr spc="-40">
                <a:solidFill>
                  <a:srgbClr val="95C93D"/>
                </a:solidFill>
              </a:rPr>
              <a:t> </a:t>
            </a:r>
            <a:r>
              <a:rPr>
                <a:solidFill>
                  <a:srgbClr val="95C93D"/>
                </a:solidFill>
              </a:rPr>
              <a:t>Laws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109324"/>
            <a:ext cx="7949565" cy="4340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45">
                <a:latin typeface="Calibri"/>
                <a:cs typeface="Calibri"/>
              </a:rPr>
              <a:t>OSHA’s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focus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on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Safe </a:t>
            </a:r>
            <a:r>
              <a:rPr sz="2400">
                <a:latin typeface="Calibri"/>
                <a:cs typeface="Calibri"/>
              </a:rPr>
              <a:t>Digging</a:t>
            </a:r>
          </a:p>
          <a:p>
            <a:pPr marL="698500" marR="222885" lvl="1" indent="-228600">
              <a:lnSpc>
                <a:spcPct val="80000"/>
              </a:lnSpc>
              <a:spcBef>
                <a:spcPts val="52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>
                <a:latin typeface="Calibri"/>
                <a:cs typeface="Calibri"/>
              </a:rPr>
              <a:t>OSHA-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“Reducing</a:t>
            </a:r>
            <a:r>
              <a:rPr sz="2000" spc="-2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trenching</a:t>
            </a:r>
            <a:r>
              <a:rPr sz="2000">
                <a:latin typeface="Calibri"/>
                <a:cs typeface="Calibri"/>
              </a:rPr>
              <a:t> and</a:t>
            </a:r>
            <a:r>
              <a:rPr sz="2000" spc="-15">
                <a:latin typeface="Calibri"/>
                <a:cs typeface="Calibri"/>
              </a:rPr>
              <a:t> </a:t>
            </a:r>
            <a:r>
              <a:rPr sz="2000" spc="-20">
                <a:latin typeface="Calibri"/>
                <a:cs typeface="Calibri"/>
              </a:rPr>
              <a:t>excavation</a:t>
            </a:r>
            <a:r>
              <a:rPr sz="2000" spc="20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hazards</a:t>
            </a:r>
            <a:r>
              <a:rPr sz="2000" spc="-1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is</a:t>
            </a:r>
            <a:r>
              <a:rPr sz="2000" spc="15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currently</a:t>
            </a:r>
            <a:r>
              <a:rPr sz="200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their </a:t>
            </a:r>
            <a:r>
              <a:rPr sz="2000" spc="-434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#1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goal”</a:t>
            </a:r>
            <a:endParaRPr sz="2000">
              <a:latin typeface="Calibri"/>
              <a:cs typeface="Calibri"/>
            </a:endParaRPr>
          </a:p>
          <a:p>
            <a:pPr marL="697865" marR="5080" lvl="1" indent="-228600">
              <a:lnSpc>
                <a:spcPct val="80000"/>
              </a:lnSpc>
              <a:spcBef>
                <a:spcPts val="490"/>
              </a:spcBef>
              <a:buClr>
                <a:srgbClr val="000000"/>
              </a:buClr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u="sng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1926.651(b)(3)</a:t>
            </a:r>
            <a:r>
              <a:rPr sz="200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- When </a:t>
            </a:r>
            <a:r>
              <a:rPr sz="2000" spc="-20">
                <a:latin typeface="Calibri"/>
                <a:cs typeface="Calibri"/>
              </a:rPr>
              <a:t>excavation </a:t>
            </a:r>
            <a:r>
              <a:rPr sz="2000" spc="-10">
                <a:latin typeface="Calibri"/>
                <a:cs typeface="Calibri"/>
              </a:rPr>
              <a:t>operations </a:t>
            </a:r>
            <a:r>
              <a:rPr sz="2000" spc="-5">
                <a:latin typeface="Calibri"/>
                <a:cs typeface="Calibri"/>
              </a:rPr>
              <a:t>approach </a:t>
            </a:r>
            <a:r>
              <a:rPr sz="2000">
                <a:latin typeface="Calibri"/>
                <a:cs typeface="Calibri"/>
              </a:rPr>
              <a:t>the </a:t>
            </a:r>
            <a:r>
              <a:rPr sz="2000" spc="-10">
                <a:latin typeface="Calibri"/>
                <a:cs typeface="Calibri"/>
              </a:rPr>
              <a:t>estimated </a:t>
            </a:r>
            <a:r>
              <a:rPr sz="2000" spc="-440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location</a:t>
            </a:r>
            <a:r>
              <a:rPr sz="2000" spc="-5">
                <a:latin typeface="Calibri"/>
                <a:cs typeface="Calibri"/>
              </a:rPr>
              <a:t> of </a:t>
            </a:r>
            <a:r>
              <a:rPr sz="2000" spc="-10">
                <a:latin typeface="Calibri"/>
                <a:cs typeface="Calibri"/>
              </a:rPr>
              <a:t>underground</a:t>
            </a:r>
            <a:r>
              <a:rPr sz="2000" spc="-25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installations,</a:t>
            </a:r>
            <a:r>
              <a:rPr sz="2000" spc="35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the</a:t>
            </a:r>
            <a:r>
              <a:rPr sz="2000" spc="5">
                <a:latin typeface="Calibri"/>
                <a:cs typeface="Calibri"/>
              </a:rPr>
              <a:t> </a:t>
            </a:r>
            <a:r>
              <a:rPr sz="2000" spc="-15">
                <a:latin typeface="Calibri"/>
                <a:cs typeface="Calibri"/>
              </a:rPr>
              <a:t>exact</a:t>
            </a:r>
            <a:r>
              <a:rPr sz="2000" spc="5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location</a:t>
            </a:r>
            <a:r>
              <a:rPr sz="2000" spc="1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of </a:t>
            </a:r>
            <a:r>
              <a:rPr sz="2000">
                <a:latin typeface="Calibri"/>
                <a:cs typeface="Calibri"/>
              </a:rPr>
              <a:t>the </a:t>
            </a:r>
            <a:r>
              <a:rPr sz="2000" spc="5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installations</a:t>
            </a:r>
            <a:r>
              <a:rPr sz="2000" spc="3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shall</a:t>
            </a:r>
            <a:r>
              <a:rPr sz="2000" spc="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be</a:t>
            </a:r>
            <a:r>
              <a:rPr sz="2000" spc="-1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determined</a:t>
            </a:r>
            <a:r>
              <a:rPr sz="2000" spc="1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by</a:t>
            </a:r>
            <a:r>
              <a:rPr sz="2000" spc="-15">
                <a:latin typeface="Calibri"/>
                <a:cs typeface="Calibri"/>
              </a:rPr>
              <a:t> </a:t>
            </a:r>
            <a:r>
              <a:rPr sz="2000" spc="-20">
                <a:latin typeface="Calibri"/>
                <a:cs typeface="Calibri"/>
              </a:rPr>
              <a:t>safe</a:t>
            </a:r>
            <a:r>
              <a:rPr sz="2000" spc="2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and</a:t>
            </a:r>
            <a:r>
              <a:rPr sz="2000" spc="-2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acceptable</a:t>
            </a:r>
            <a:r>
              <a:rPr sz="2000" spc="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means</a:t>
            </a:r>
          </a:p>
          <a:p>
            <a:pPr marL="1155700" lvl="2" indent="-22923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700" spc="-20">
                <a:latin typeface="Calibri"/>
                <a:cs typeface="Calibri"/>
              </a:rPr>
              <a:t>Vacuum</a:t>
            </a:r>
            <a:r>
              <a:rPr sz="1700" spc="-35">
                <a:latin typeface="Calibri"/>
                <a:cs typeface="Calibri"/>
              </a:rPr>
              <a:t> </a:t>
            </a:r>
            <a:r>
              <a:rPr sz="1700" spc="-10">
                <a:latin typeface="Calibri"/>
                <a:cs typeface="Calibri"/>
              </a:rPr>
              <a:t>Excavation,</a:t>
            </a:r>
            <a:r>
              <a:rPr sz="1700" spc="-25">
                <a:latin typeface="Calibri"/>
                <a:cs typeface="Calibri"/>
              </a:rPr>
              <a:t> </a:t>
            </a:r>
            <a:r>
              <a:rPr sz="1700">
                <a:latin typeface="Calibri"/>
                <a:cs typeface="Calibri"/>
              </a:rPr>
              <a:t>per</a:t>
            </a:r>
            <a:r>
              <a:rPr sz="1700" spc="-20">
                <a:latin typeface="Calibri"/>
                <a:cs typeface="Calibri"/>
              </a:rPr>
              <a:t> </a:t>
            </a:r>
            <a:r>
              <a:rPr sz="1700">
                <a:latin typeface="Calibri"/>
                <a:cs typeface="Calibri"/>
              </a:rPr>
              <a:t>OSHA,</a:t>
            </a:r>
            <a:r>
              <a:rPr sz="1700" spc="10">
                <a:latin typeface="Calibri"/>
                <a:cs typeface="Calibri"/>
              </a:rPr>
              <a:t> </a:t>
            </a:r>
            <a:r>
              <a:rPr sz="1700" spc="-5">
                <a:latin typeface="Calibri"/>
                <a:cs typeface="Calibri"/>
              </a:rPr>
              <a:t>meets</a:t>
            </a:r>
            <a:r>
              <a:rPr sz="1700" spc="-10">
                <a:latin typeface="Calibri"/>
                <a:cs typeface="Calibri"/>
              </a:rPr>
              <a:t> </a:t>
            </a:r>
            <a:r>
              <a:rPr sz="1700" spc="5">
                <a:latin typeface="Calibri"/>
                <a:cs typeface="Calibri"/>
              </a:rPr>
              <a:t>the</a:t>
            </a:r>
            <a:r>
              <a:rPr sz="1700" spc="-5">
                <a:latin typeface="Calibri"/>
                <a:cs typeface="Calibri"/>
              </a:rPr>
              <a:t> </a:t>
            </a:r>
            <a:r>
              <a:rPr sz="1700" spc="-10">
                <a:latin typeface="Calibri"/>
                <a:cs typeface="Calibri"/>
              </a:rPr>
              <a:t>“acceptable</a:t>
            </a:r>
            <a:r>
              <a:rPr sz="1700" spc="-20">
                <a:latin typeface="Calibri"/>
                <a:cs typeface="Calibri"/>
              </a:rPr>
              <a:t> </a:t>
            </a:r>
            <a:r>
              <a:rPr sz="1700" spc="-5">
                <a:latin typeface="Calibri"/>
                <a:cs typeface="Calibri"/>
              </a:rPr>
              <a:t>means”</a:t>
            </a:r>
            <a:endParaRPr sz="1700">
              <a:latin typeface="Calibri"/>
              <a:cs typeface="Calibri"/>
            </a:endParaRPr>
          </a:p>
          <a:p>
            <a:pPr marL="241300" marR="236220" indent="-228600" algn="just">
              <a:lnSpc>
                <a:spcPts val="2300"/>
              </a:lnSpc>
              <a:spcBef>
                <a:spcPts val="95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>
                <a:latin typeface="Calibri"/>
                <a:cs typeface="Calibri"/>
              </a:rPr>
              <a:t>16 </a:t>
            </a:r>
            <a:r>
              <a:rPr sz="2400" spc="-15">
                <a:latin typeface="Calibri"/>
                <a:cs typeface="Calibri"/>
              </a:rPr>
              <a:t>States </a:t>
            </a:r>
            <a:r>
              <a:rPr sz="2400">
                <a:latin typeface="Calibri"/>
                <a:cs typeface="Calibri"/>
              </a:rPr>
              <a:t>with </a:t>
            </a:r>
            <a:r>
              <a:rPr sz="2400" spc="-10">
                <a:latin typeface="Calibri"/>
                <a:cs typeface="Calibri"/>
              </a:rPr>
              <a:t>legislative </a:t>
            </a:r>
            <a:r>
              <a:rPr sz="2400" spc="-5">
                <a:latin typeface="Calibri"/>
                <a:cs typeface="Calibri"/>
              </a:rPr>
              <a:t>bodies </a:t>
            </a:r>
            <a:r>
              <a:rPr sz="2400" spc="-10">
                <a:latin typeface="Calibri"/>
                <a:cs typeface="Calibri"/>
              </a:rPr>
              <a:t>that can </a:t>
            </a:r>
            <a:r>
              <a:rPr sz="2400" spc="-5">
                <a:latin typeface="Calibri"/>
                <a:cs typeface="Calibri"/>
              </a:rPr>
              <a:t>deliver and </a:t>
            </a:r>
            <a:r>
              <a:rPr sz="2400" spc="-15">
                <a:latin typeface="Calibri"/>
                <a:cs typeface="Calibri"/>
              </a:rPr>
              <a:t>enforce </a:t>
            </a:r>
            <a:r>
              <a:rPr sz="2400" spc="-53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punishments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for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unsafe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digging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practices.</a:t>
            </a:r>
            <a:endParaRPr sz="2400">
              <a:latin typeface="Calibri"/>
              <a:cs typeface="Calibri"/>
            </a:endParaRPr>
          </a:p>
          <a:p>
            <a:pPr marL="698500" lvl="1" indent="-228600" algn="just">
              <a:lnSpc>
                <a:spcPct val="100000"/>
              </a:lnSpc>
              <a:spcBef>
                <a:spcPts val="65"/>
              </a:spcBef>
              <a:buFont typeface="Arial"/>
              <a:buChar char="•"/>
              <a:tabLst>
                <a:tab pos="698500" algn="l"/>
              </a:tabLst>
            </a:pPr>
            <a:r>
              <a:rPr sz="2000" spc="-10">
                <a:latin typeface="Calibri"/>
                <a:cs typeface="Calibri"/>
              </a:rPr>
              <a:t>More</a:t>
            </a:r>
            <a:r>
              <a:rPr sz="2000" spc="-20">
                <a:latin typeface="Calibri"/>
                <a:cs typeface="Calibri"/>
              </a:rPr>
              <a:t> states</a:t>
            </a:r>
            <a:r>
              <a:rPr sz="2000" spc="2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considering</a:t>
            </a:r>
            <a:endParaRPr sz="2000">
              <a:latin typeface="Calibri"/>
              <a:cs typeface="Calibri"/>
            </a:endParaRPr>
          </a:p>
          <a:p>
            <a:pPr marL="698500" lvl="1" indent="-228600" algn="just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698500" algn="l"/>
              </a:tabLst>
            </a:pPr>
            <a:r>
              <a:rPr sz="2000" spc="-5">
                <a:latin typeface="Calibri"/>
                <a:cs typeface="Calibri"/>
              </a:rPr>
              <a:t>Civil</a:t>
            </a:r>
            <a:r>
              <a:rPr sz="2000" spc="1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penalties</a:t>
            </a:r>
            <a:r>
              <a:rPr sz="2000" spc="10">
                <a:latin typeface="Calibri"/>
                <a:cs typeface="Calibri"/>
              </a:rPr>
              <a:t> </a:t>
            </a:r>
            <a:r>
              <a:rPr sz="2000" spc="-10">
                <a:latin typeface="Calibri"/>
                <a:cs typeface="Calibri"/>
              </a:rPr>
              <a:t>are</a:t>
            </a:r>
            <a:r>
              <a:rPr sz="200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also</a:t>
            </a:r>
            <a:r>
              <a:rPr sz="2000" spc="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a</a:t>
            </a:r>
            <a:r>
              <a:rPr sz="2000" spc="-5">
                <a:latin typeface="Calibri"/>
                <a:cs typeface="Calibri"/>
              </a:rPr>
              <a:t> possibility</a:t>
            </a:r>
            <a:endParaRPr sz="2000">
              <a:latin typeface="Calibri"/>
              <a:cs typeface="Calibri"/>
            </a:endParaRPr>
          </a:p>
          <a:p>
            <a:pPr marL="241300" marR="436245" indent="-228600" algn="just">
              <a:lnSpc>
                <a:spcPts val="2300"/>
              </a:lnSpc>
              <a:spcBef>
                <a:spcPts val="9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>
                <a:latin typeface="Calibri"/>
                <a:cs typeface="Calibri"/>
              </a:rPr>
              <a:t>Regulations </a:t>
            </a:r>
            <a:r>
              <a:rPr sz="2400">
                <a:latin typeface="Calibri"/>
                <a:cs typeface="Calibri"/>
              </a:rPr>
              <a:t>in </a:t>
            </a:r>
            <a:r>
              <a:rPr sz="2400" spc="-5">
                <a:latin typeface="Calibri"/>
                <a:cs typeface="Calibri"/>
              </a:rPr>
              <a:t>certain </a:t>
            </a:r>
            <a:r>
              <a:rPr sz="2400" spc="-10">
                <a:latin typeface="Calibri"/>
                <a:cs typeface="Calibri"/>
              </a:rPr>
              <a:t>areas/recommendations </a:t>
            </a:r>
            <a:r>
              <a:rPr sz="2400">
                <a:latin typeface="Calibri"/>
                <a:cs typeface="Calibri"/>
              </a:rPr>
              <a:t>in </a:t>
            </a:r>
            <a:r>
              <a:rPr sz="2400" spc="-10">
                <a:latin typeface="Calibri"/>
                <a:cs typeface="Calibri"/>
              </a:rPr>
              <a:t>others </a:t>
            </a:r>
            <a:r>
              <a:rPr sz="2400" spc="-15">
                <a:latin typeface="Calibri"/>
                <a:cs typeface="Calibri"/>
              </a:rPr>
              <a:t>to </a:t>
            </a:r>
            <a:r>
              <a:rPr sz="2400" spc="-53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visually verify utilities </a:t>
            </a:r>
            <a:r>
              <a:rPr sz="2400">
                <a:latin typeface="Calibri"/>
                <a:cs typeface="Calibri"/>
              </a:rPr>
              <a:t>in </a:t>
            </a:r>
            <a:r>
              <a:rPr sz="2400" spc="-5">
                <a:latin typeface="Calibri"/>
                <a:cs typeface="Calibri"/>
              </a:rPr>
              <a:t>HDD </a:t>
            </a:r>
            <a:r>
              <a:rPr sz="2400" spc="-15">
                <a:latin typeface="Calibri"/>
                <a:cs typeface="Calibri"/>
              </a:rPr>
              <a:t>bore </a:t>
            </a:r>
            <a:r>
              <a:rPr sz="2400" spc="-10">
                <a:latin typeface="Calibri"/>
                <a:cs typeface="Calibri"/>
              </a:rPr>
              <a:t>path </a:t>
            </a:r>
            <a:r>
              <a:rPr sz="2400" spc="-5">
                <a:latin typeface="Calibri"/>
                <a:cs typeface="Calibri"/>
              </a:rPr>
              <a:t>and </a:t>
            </a:r>
            <a:r>
              <a:rPr sz="2400" spc="-15">
                <a:latin typeface="Calibri"/>
                <a:cs typeface="Calibri"/>
              </a:rPr>
              <a:t>watch </a:t>
            </a:r>
            <a:r>
              <a:rPr sz="2400">
                <a:latin typeface="Calibri"/>
                <a:cs typeface="Calibri"/>
              </a:rPr>
              <a:t>as </a:t>
            </a:r>
            <a:r>
              <a:rPr sz="2400" spc="-15">
                <a:latin typeface="Calibri"/>
                <a:cs typeface="Calibri"/>
              </a:rPr>
              <a:t>bore 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head</a:t>
            </a:r>
            <a:r>
              <a:rPr sz="2400" spc="-10">
                <a:latin typeface="Calibri"/>
                <a:cs typeface="Calibri"/>
              </a:rPr>
              <a:t> crosses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907780" y="850265"/>
            <a:ext cx="3284220" cy="5157470"/>
            <a:chOff x="8907780" y="1024128"/>
            <a:chExt cx="3284220" cy="51574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9176" y="3192780"/>
              <a:ext cx="2782823" cy="29885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07780" y="1024128"/>
              <a:ext cx="3284219" cy="216255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D868E89-42EA-4418-A7E2-073074425FE8}"/>
              </a:ext>
            </a:extLst>
          </p:cNvPr>
          <p:cNvSpPr/>
          <p:nvPr/>
        </p:nvSpPr>
        <p:spPr>
          <a:xfrm>
            <a:off x="0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1228867E-7F55-4B9E-B6A7-48761DBB2CF4}"/>
                  </a:ext>
                </a:extLst>
              </p14:cNvPr>
              <p14:cNvContentPartPr/>
              <p14:nvPr/>
            </p14:nvContentPartPr>
            <p14:xfrm>
              <a:off x="2380783" y="302350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228867E-7F55-4B9E-B6A7-48761DBB2C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7143" y="29158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xmlns="" id="{974D275C-5F3D-491D-9B37-8EFD34D49C94}"/>
                  </a:ext>
                </a:extLst>
              </p14:cNvPr>
              <p14:cNvContentPartPr/>
              <p14:nvPr/>
            </p14:nvContentPartPr>
            <p14:xfrm>
              <a:off x="2389783" y="300550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74D275C-5F3D-491D-9B37-8EFD34D49C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5783" y="28978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03307B59-1989-4979-A0CD-A537E36F5456}"/>
                  </a:ext>
                </a:extLst>
              </p14:cNvPr>
              <p14:cNvContentPartPr/>
              <p14:nvPr/>
            </p14:nvContentPartPr>
            <p14:xfrm>
              <a:off x="2389783" y="300550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3307B59-1989-4979-A0CD-A537E36F54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5783" y="28978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B68E432F-BF83-42F0-BD9E-45227601CAED}"/>
                  </a:ext>
                </a:extLst>
              </p14:cNvPr>
              <p14:cNvContentPartPr/>
              <p14:nvPr/>
            </p14:nvContentPartPr>
            <p14:xfrm>
              <a:off x="1891903" y="2859345"/>
              <a:ext cx="1642320" cy="156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8E432F-BF83-42F0-BD9E-45227601CA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37903" y="2751705"/>
                <a:ext cx="1749960" cy="372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CD7E0E-A095-4CA8-87BA-90CE27976556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895" y="140369"/>
            <a:ext cx="5563235" cy="640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5">
                <a:solidFill>
                  <a:srgbClr val="95C93D"/>
                </a:solidFill>
              </a:rPr>
              <a:t>Regulation</a:t>
            </a:r>
            <a:r>
              <a:rPr sz="4000" spc="-20">
                <a:solidFill>
                  <a:srgbClr val="95C93D"/>
                </a:solidFill>
              </a:rPr>
              <a:t> </a:t>
            </a:r>
            <a:r>
              <a:rPr sz="4000" spc="20">
                <a:solidFill>
                  <a:srgbClr val="95C93D"/>
                </a:solidFill>
              </a:rPr>
              <a:t>and</a:t>
            </a:r>
            <a:r>
              <a:rPr sz="4000" spc="-20">
                <a:solidFill>
                  <a:srgbClr val="95C93D"/>
                </a:solidFill>
              </a:rPr>
              <a:t> </a:t>
            </a:r>
            <a:r>
              <a:rPr sz="4000" spc="20">
                <a:solidFill>
                  <a:srgbClr val="95C93D"/>
                </a:solidFill>
              </a:rPr>
              <a:t>Law</a:t>
            </a:r>
            <a:endParaRPr sz="4000">
              <a:solidFill>
                <a:srgbClr val="95C93D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4153" y="1081459"/>
            <a:ext cx="4608951" cy="1348446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1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>
                <a:latin typeface="Calibri"/>
                <a:cs typeface="Calibri"/>
              </a:rPr>
              <a:t>OSHA</a:t>
            </a:r>
            <a:endParaRPr sz="2250">
              <a:latin typeface="Calibri"/>
              <a:cs typeface="Calibri"/>
            </a:endParaRPr>
          </a:p>
          <a:p>
            <a:pPr marL="767080" lvl="1" indent="-297180">
              <a:lnSpc>
                <a:spcPct val="100000"/>
              </a:lnSpc>
              <a:spcBef>
                <a:spcPts val="1100"/>
              </a:spcBef>
              <a:buFont typeface="Arial"/>
              <a:buChar char="•"/>
              <a:tabLst>
                <a:tab pos="766445" algn="l"/>
                <a:tab pos="767080" algn="l"/>
              </a:tabLst>
            </a:pPr>
            <a:r>
              <a:rPr sz="2400" spc="-5">
                <a:latin typeface="Calibri"/>
                <a:cs typeface="Calibri"/>
              </a:rPr>
              <a:t>Specific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Excavation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Guidelines</a:t>
            </a:r>
            <a:endParaRPr sz="2400">
              <a:latin typeface="Calibri"/>
              <a:cs typeface="Calibri"/>
            </a:endParaRPr>
          </a:p>
          <a:p>
            <a:pPr marL="1211580" lvl="2" indent="-285115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1211580" algn="l"/>
                <a:tab pos="1212215" algn="l"/>
              </a:tabLst>
            </a:pPr>
            <a:r>
              <a:rPr sz="2000">
                <a:latin typeface="Calibri"/>
                <a:cs typeface="Calibri"/>
              </a:rPr>
              <a:t>1923.651</a:t>
            </a:r>
            <a:r>
              <a:rPr sz="2000" spc="-7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Subpart</a:t>
            </a:r>
            <a:r>
              <a:rPr sz="2000" spc="-35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P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5902" y="1385181"/>
            <a:ext cx="3749718" cy="99378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940" y="2639568"/>
            <a:ext cx="10822304" cy="22799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93135" y="5007864"/>
            <a:ext cx="4920995" cy="905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577E9F-4337-4F00-891F-4DBCDACBCF92}"/>
              </a:ext>
            </a:extLst>
          </p:cNvPr>
          <p:cNvSpPr/>
          <p:nvPr/>
        </p:nvSpPr>
        <p:spPr>
          <a:xfrm>
            <a:off x="0" y="6001512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4B9527-294F-4D22-B0E2-093688B36F8B}"/>
              </a:ext>
            </a:extLst>
          </p:cNvPr>
          <p:cNvSpPr/>
          <p:nvPr/>
        </p:nvSpPr>
        <p:spPr>
          <a:xfrm>
            <a:off x="0" y="-971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 rotWithShape="1">
          <a:blip r:embed="rId3" cstate="print"/>
          <a:srcRect r="-11458" b="-11458"/>
          <a:stretch/>
        </p:blipFill>
        <p:spPr>
          <a:xfrm>
            <a:off x="8202521" y="2133600"/>
            <a:ext cx="4000500" cy="4000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1794" y="97101"/>
            <a:ext cx="59556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>
                <a:solidFill>
                  <a:srgbClr val="95C93D"/>
                </a:solidFill>
              </a:rPr>
              <a:t>Stats</a:t>
            </a:r>
            <a:r>
              <a:rPr spc="-70">
                <a:solidFill>
                  <a:srgbClr val="95C93D"/>
                </a:solidFill>
              </a:rPr>
              <a:t> </a:t>
            </a:r>
            <a:r>
              <a:rPr>
                <a:solidFill>
                  <a:srgbClr val="95C93D"/>
                </a:solidFill>
              </a:rPr>
              <a:t>About</a:t>
            </a:r>
            <a:r>
              <a:rPr spc="-55">
                <a:solidFill>
                  <a:srgbClr val="95C93D"/>
                </a:solidFill>
              </a:rPr>
              <a:t> </a:t>
            </a:r>
            <a:r>
              <a:rPr spc="-25">
                <a:solidFill>
                  <a:srgbClr val="95C93D"/>
                </a:solidFill>
              </a:rPr>
              <a:t>Strikes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6939" y="1756893"/>
            <a:ext cx="6700520" cy="37477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Common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Ground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Alliance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(CGA)</a:t>
            </a:r>
            <a:endParaRPr sz="2800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40" dirty="0">
                <a:latin typeface="Calibri"/>
                <a:cs typeface="Calibri"/>
              </a:rPr>
              <a:t>Tracks </a:t>
            </a:r>
            <a:r>
              <a:rPr sz="2400" spc="-10" dirty="0">
                <a:latin typeface="Calibri"/>
                <a:cs typeface="Calibri"/>
              </a:rPr>
              <a:t>reported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strikes</a:t>
            </a:r>
            <a:endParaRPr sz="2400" dirty="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Causes,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costs,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utility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impacted,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etc.</a:t>
            </a:r>
            <a:endParaRPr sz="2000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8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DIRT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Report-Damage </a:t>
            </a:r>
            <a:r>
              <a:rPr sz="2400" spc="-15" dirty="0">
                <a:latin typeface="Calibri"/>
                <a:cs typeface="Calibri"/>
              </a:rPr>
              <a:t>Information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Reporting </a:t>
            </a:r>
            <a:r>
              <a:rPr sz="2400" spc="-65" dirty="0">
                <a:latin typeface="Calibri"/>
                <a:cs typeface="Calibri"/>
              </a:rPr>
              <a:t>Tool</a:t>
            </a:r>
            <a:endParaRPr sz="2400" dirty="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0" dirty="0">
                <a:latin typeface="Calibri"/>
                <a:cs typeface="Calibri"/>
              </a:rPr>
              <a:t>Reports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on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past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year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statistics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811/1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Calls</a:t>
            </a:r>
            <a:endParaRPr sz="2800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30" dirty="0">
                <a:latin typeface="Calibri"/>
                <a:cs typeface="Calibri"/>
              </a:rPr>
              <a:t>Work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CGA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tracking/reporting</a:t>
            </a:r>
            <a:endParaRPr sz="2400" dirty="0">
              <a:latin typeface="Calibri"/>
              <a:cs typeface="Calibri"/>
            </a:endParaRPr>
          </a:p>
          <a:p>
            <a:pPr marL="241300" marR="221615" indent="-228600">
              <a:lnSpc>
                <a:spcPts val="303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Goal: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determine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causes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25" dirty="0">
                <a:latin typeface="Calibri"/>
                <a:cs typeface="Calibri"/>
              </a:rPr>
              <a:t> strikes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reduce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likelihood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spc="-10" dirty="0">
                <a:latin typeface="Calibri"/>
                <a:cs typeface="Calibri"/>
              </a:rPr>
              <a:t>the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source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7036" y="968484"/>
            <a:ext cx="2666999" cy="11722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1916C0-CF2A-40BD-8743-815752D27B12}"/>
              </a:ext>
            </a:extLst>
          </p:cNvPr>
          <p:cNvSpPr/>
          <p:nvPr/>
        </p:nvSpPr>
        <p:spPr>
          <a:xfrm>
            <a:off x="-1" y="6009861"/>
            <a:ext cx="12203021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2940693-D26F-4EBF-9708-AB96C8DB099C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945" y="145694"/>
            <a:ext cx="2261488" cy="69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7995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95C93D"/>
                </a:solidFill>
              </a:rPr>
              <a:t>St</a:t>
            </a:r>
            <a:r>
              <a:rPr spc="-75" dirty="0">
                <a:solidFill>
                  <a:srgbClr val="95C93D"/>
                </a:solidFill>
              </a:rPr>
              <a:t>a</a:t>
            </a:r>
            <a:r>
              <a:rPr dirty="0"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10349" y="2650040"/>
            <a:ext cx="52578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Calibri"/>
              <a:cs typeface="Calibri"/>
            </a:endParaRPr>
          </a:p>
          <a:p>
            <a:pPr marR="73660" algn="r">
              <a:lnSpc>
                <a:spcPct val="100000"/>
              </a:lnSpc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136F3C2-53CC-4D1D-A178-4E65C5046362}"/>
              </a:ext>
            </a:extLst>
          </p:cNvPr>
          <p:cNvSpPr/>
          <p:nvPr/>
        </p:nvSpPr>
        <p:spPr>
          <a:xfrm>
            <a:off x="-2" y="6010459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467A3C5-7F7B-4F10-9F11-2F4131EB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59" y="1624240"/>
            <a:ext cx="7223941" cy="376246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948A291-122D-49F7-B75B-7E50B09332FC}"/>
              </a:ext>
            </a:extLst>
          </p:cNvPr>
          <p:cNvSpPr txBox="1"/>
          <p:nvPr/>
        </p:nvSpPr>
        <p:spPr>
          <a:xfrm>
            <a:off x="3096285" y="5685576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5C93D"/>
                </a:solidFill>
                <a:latin typeface="Arial Black" panose="020B0A04020102020204" pitchFamily="34" charset="0"/>
              </a:rPr>
              <a:t>*Credit for picture to 2020 Dirt report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344239A-62A4-42E0-8321-51434382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9509"/>
            <a:ext cx="5331077" cy="42332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73B0F3B-3F7B-491B-A5D9-225379BCC352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2188" y="100145"/>
            <a:ext cx="2087623" cy="69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St</a:t>
            </a:r>
            <a:r>
              <a:rPr spc="-75">
                <a:solidFill>
                  <a:srgbClr val="95C93D"/>
                </a:solidFill>
              </a:rPr>
              <a:t>a</a:t>
            </a:r>
            <a:r>
              <a:rPr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66CDD0-49EA-4621-B0CD-365B394FCDE9}"/>
              </a:ext>
            </a:extLst>
          </p:cNvPr>
          <p:cNvSpPr/>
          <p:nvPr/>
        </p:nvSpPr>
        <p:spPr>
          <a:xfrm>
            <a:off x="0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513D2E-8B44-4858-BB43-8A78F2CF4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44" y="924952"/>
            <a:ext cx="8781442" cy="50422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xmlns="" id="{A9626C65-AF6D-4867-989E-DDAFB6C2F452}"/>
                  </a:ext>
                </a:extLst>
              </p14:cNvPr>
              <p14:cNvContentPartPr/>
              <p14:nvPr/>
            </p14:nvContentPartPr>
            <p14:xfrm>
              <a:off x="8817583" y="2287811"/>
              <a:ext cx="923400" cy="12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9626C65-AF6D-4867-989E-DDAFB6C2F4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8583" y="2279171"/>
                <a:ext cx="94104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xmlns="" id="{F48B8243-F45C-4792-8026-E278B3FBDC50}"/>
                  </a:ext>
                </a:extLst>
              </p14:cNvPr>
              <p14:cNvContentPartPr/>
              <p14:nvPr/>
            </p14:nvContentPartPr>
            <p14:xfrm>
              <a:off x="8663863" y="1638064"/>
              <a:ext cx="910080" cy="9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48B8243-F45C-4792-8026-E278B3FBDC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10223" y="1530064"/>
                <a:ext cx="101772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1B945BCB-0A16-44F6-8F47-B176983A781E}"/>
                  </a:ext>
                </a:extLst>
              </p14:cNvPr>
              <p14:cNvContentPartPr/>
              <p14:nvPr/>
            </p14:nvContentPartPr>
            <p14:xfrm>
              <a:off x="615343" y="296898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B945BCB-0A16-44F6-8F47-B176983A78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343" y="286134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CCF1577E-DCA3-4B11-81E9-03B1AB52D379}"/>
                  </a:ext>
                </a:extLst>
              </p14:cNvPr>
              <p14:cNvContentPartPr/>
              <p14:nvPr/>
            </p14:nvContentPartPr>
            <p14:xfrm>
              <a:off x="615343" y="296898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F1577E-DCA3-4B11-81E9-03B1AB52D3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343" y="2861344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2E42EE-C653-47A0-860C-4CFF04C93F54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2186" y="97103"/>
            <a:ext cx="2087623" cy="69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St</a:t>
            </a:r>
            <a:r>
              <a:rPr spc="-75">
                <a:solidFill>
                  <a:srgbClr val="95C93D"/>
                </a:solidFill>
              </a:rPr>
              <a:t>a</a:t>
            </a:r>
            <a:r>
              <a:rPr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363EE5-8308-4DC7-AAF6-CAB675FAA7E0}"/>
              </a:ext>
            </a:extLst>
          </p:cNvPr>
          <p:cNvSpPr/>
          <p:nvPr/>
        </p:nvSpPr>
        <p:spPr>
          <a:xfrm>
            <a:off x="-3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D79047-5112-4A12-8E1B-7FD91F1F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87" y="916808"/>
            <a:ext cx="10007954" cy="47152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94B4B7-22BA-4272-8354-7D9597282768}"/>
              </a:ext>
            </a:extLst>
          </p:cNvPr>
          <p:cNvSpPr txBox="1"/>
          <p:nvPr/>
        </p:nvSpPr>
        <p:spPr>
          <a:xfrm>
            <a:off x="2607398" y="5597868"/>
            <a:ext cx="17219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Credit to the Dirt report 2020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86" y="828484"/>
            <a:ext cx="7164323" cy="51144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77BF18-9E03-45D3-840F-3CD85CD9C755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5988" y="97103"/>
            <a:ext cx="2087623" cy="69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7995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St</a:t>
            </a:r>
            <a:r>
              <a:rPr spc="-75">
                <a:solidFill>
                  <a:srgbClr val="95C93D"/>
                </a:solidFill>
              </a:rPr>
              <a:t>a</a:t>
            </a:r>
            <a:r>
              <a:rPr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3109" y="1380095"/>
            <a:ext cx="4588510" cy="259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Notable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Findings:</a:t>
            </a:r>
            <a:endParaRPr sz="2400" dirty="0">
              <a:latin typeface="Calibri"/>
              <a:cs typeface="Calibri"/>
            </a:endParaRPr>
          </a:p>
          <a:p>
            <a:pPr marL="299085" marR="94615" indent="-287020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In </a:t>
            </a:r>
            <a:r>
              <a:rPr sz="1800" spc="-5" dirty="0">
                <a:latin typeface="Calibri"/>
                <a:cs typeface="Calibri"/>
              </a:rPr>
              <a:t>2018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vacuum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excavators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represent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~0.08%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(268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total)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unique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strikes</a:t>
            </a:r>
            <a:endParaRPr sz="1800" dirty="0">
              <a:latin typeface="Calibri"/>
              <a:cs typeface="Calibri"/>
            </a:endParaRPr>
          </a:p>
          <a:p>
            <a:pPr marL="299085" marR="39814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In 2018 hand </a:t>
            </a:r>
            <a:r>
              <a:rPr sz="1800" spc="-10" dirty="0">
                <a:latin typeface="Calibri"/>
                <a:cs typeface="Calibri"/>
              </a:rPr>
              <a:t>tools represent </a:t>
            </a:r>
            <a:r>
              <a:rPr sz="1800" dirty="0">
                <a:latin typeface="Calibri"/>
                <a:cs typeface="Calibri"/>
              </a:rPr>
              <a:t>~6% </a:t>
            </a:r>
            <a:r>
              <a:rPr sz="1800" spc="-5" dirty="0">
                <a:latin typeface="Calibri"/>
                <a:cs typeface="Calibri"/>
              </a:rPr>
              <a:t>(20,333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total)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known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unique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strikes</a:t>
            </a:r>
            <a:endParaRPr sz="18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highlight>
                  <a:srgbClr val="FFFF00"/>
                </a:highlight>
                <a:latin typeface="Calibri"/>
                <a:cs typeface="Calibri"/>
              </a:rPr>
              <a:t>In</a:t>
            </a:r>
            <a:r>
              <a:rPr sz="1800" spc="-5" dirty="0">
                <a:highlight>
                  <a:srgbClr val="FFFF00"/>
                </a:highlight>
                <a:latin typeface="Calibri"/>
                <a:cs typeface="Calibri"/>
              </a:rPr>
              <a:t> 2018</a:t>
            </a:r>
            <a:r>
              <a:rPr sz="1800" spc="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FFFF00"/>
                </a:highlight>
                <a:latin typeface="Calibri"/>
                <a:cs typeface="Calibri"/>
              </a:rPr>
              <a:t>~88% of</a:t>
            </a:r>
            <a:r>
              <a:rPr sz="1800" spc="10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15" dirty="0">
                <a:highlight>
                  <a:srgbClr val="FFFF00"/>
                </a:highlight>
                <a:latin typeface="Calibri"/>
                <a:cs typeface="Calibri"/>
              </a:rPr>
              <a:t>strikes </a:t>
            </a:r>
            <a:r>
              <a:rPr sz="1800" spc="-10" dirty="0">
                <a:highlight>
                  <a:srgbClr val="FFFF00"/>
                </a:highlight>
                <a:latin typeface="Calibri"/>
                <a:cs typeface="Calibri"/>
              </a:rPr>
              <a:t>could</a:t>
            </a:r>
            <a:r>
              <a:rPr sz="1800" spc="2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FFFF00"/>
                </a:highlight>
                <a:latin typeface="Calibri"/>
                <a:cs typeface="Calibri"/>
              </a:rPr>
              <a:t>have</a:t>
            </a:r>
            <a:r>
              <a:rPr sz="1800" spc="-1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dirty="0">
                <a:highlight>
                  <a:srgbClr val="FFFF00"/>
                </a:highlight>
                <a:latin typeface="Calibri"/>
                <a:cs typeface="Calibri"/>
              </a:rPr>
              <a:t>been </a:t>
            </a:r>
            <a:r>
              <a:rPr sz="1800" spc="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FFFF00"/>
                </a:highlight>
                <a:latin typeface="Calibri"/>
                <a:cs typeface="Calibri"/>
              </a:rPr>
              <a:t>prevented</a:t>
            </a:r>
            <a:r>
              <a:rPr sz="1800" spc="-5" dirty="0">
                <a:highlight>
                  <a:srgbClr val="FFFF00"/>
                </a:highlight>
                <a:latin typeface="Calibri"/>
                <a:cs typeface="Calibri"/>
              </a:rPr>
              <a:t> by</a:t>
            </a:r>
            <a:r>
              <a:rPr sz="1800" spc="10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FFFF00"/>
                </a:highlight>
                <a:latin typeface="Calibri"/>
                <a:cs typeface="Calibri"/>
              </a:rPr>
              <a:t>using</a:t>
            </a:r>
            <a:r>
              <a:rPr sz="1800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FFFF00"/>
                </a:highlight>
                <a:latin typeface="Calibri"/>
                <a:cs typeface="Calibri"/>
              </a:rPr>
              <a:t>vacuum</a:t>
            </a:r>
            <a:r>
              <a:rPr sz="1800" spc="15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1800" spc="-20" dirty="0">
                <a:highlight>
                  <a:srgbClr val="FFFF00"/>
                </a:highlight>
                <a:latin typeface="Calibri"/>
                <a:cs typeface="Calibri"/>
              </a:rPr>
              <a:t>excavation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(11.9%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was</a:t>
            </a:r>
            <a:r>
              <a:rPr sz="1800" spc="-5" dirty="0">
                <a:latin typeface="Calibri"/>
                <a:cs typeface="Calibri"/>
              </a:rPr>
              <a:t> “unknown”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issue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it’s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likely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even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more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strikes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would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been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prevented)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D5F4D2-E33D-442A-8992-4966CBADF3D4}"/>
              </a:ext>
            </a:extLst>
          </p:cNvPr>
          <p:cNvSpPr/>
          <p:nvPr/>
        </p:nvSpPr>
        <p:spPr>
          <a:xfrm>
            <a:off x="0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CE64FD-68B3-44BF-9F76-63F3CD6E2BE9}"/>
              </a:ext>
            </a:extLst>
          </p:cNvPr>
          <p:cNvSpPr/>
          <p:nvPr/>
        </p:nvSpPr>
        <p:spPr>
          <a:xfrm>
            <a:off x="0" y="-9728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123" y="38463"/>
            <a:ext cx="1166391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95C93D"/>
                </a:solidFill>
              </a:rPr>
              <a:t>S</a:t>
            </a:r>
            <a:r>
              <a:rPr lang="en-US" spc="-5" dirty="0">
                <a:solidFill>
                  <a:srgbClr val="95C93D"/>
                </a:solidFill>
              </a:rPr>
              <a:t>hovel vs the High-Pressure HXX tip </a:t>
            </a:r>
            <a:endParaRPr dirty="0">
              <a:solidFill>
                <a:srgbClr val="95C93D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8183" y="3391484"/>
            <a:ext cx="1001267" cy="2209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F860DE-3423-4CFE-B911-AD581F128EB7}"/>
              </a:ext>
            </a:extLst>
          </p:cNvPr>
          <p:cNvSpPr/>
          <p:nvPr/>
        </p:nvSpPr>
        <p:spPr>
          <a:xfrm>
            <a:off x="0" y="5990376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8AB1D02-5FD7-4F6E-86B7-5889A4BD4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29404">
            <a:off x="9312020" y="1340543"/>
            <a:ext cx="1524584" cy="2109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DFCDDD-80DD-4F61-A72B-4EDAEF15D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6" y="1225835"/>
            <a:ext cx="41148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8708B1-7192-4E45-A11A-04C455011163}"/>
              </a:ext>
            </a:extLst>
          </p:cNvPr>
          <p:cNvSpPr txBox="1"/>
          <p:nvPr/>
        </p:nvSpPr>
        <p:spPr>
          <a:xfrm>
            <a:off x="5366744" y="2471282"/>
            <a:ext cx="823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VS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A40818-9057-42AA-AA8C-08CC9AC64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36876">
            <a:off x="5808728" y="2793212"/>
            <a:ext cx="3813433" cy="142569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CE64FD-68B3-44BF-9F76-63F3CD6E2BE9}"/>
              </a:ext>
            </a:extLst>
          </p:cNvPr>
          <p:cNvSpPr/>
          <p:nvPr/>
        </p:nvSpPr>
        <p:spPr>
          <a:xfrm>
            <a:off x="0" y="-9728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095235" y="1651628"/>
            <a:ext cx="4686859" cy="41806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30" dirty="0">
                <a:latin typeface="Calibri"/>
                <a:cs typeface="Calibri"/>
              </a:rPr>
              <a:t>Avg</a:t>
            </a:r>
            <a:r>
              <a:rPr sz="2400" spc="-15" dirty="0">
                <a:latin typeface="Calibri"/>
                <a:cs typeface="Calibri"/>
              </a:rPr>
              <a:t> Force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Nozzles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15.5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lbs</a:t>
            </a:r>
            <a:r>
              <a:rPr lang="en-US" sz="2400" spc="-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9261" y="123758"/>
            <a:ext cx="1631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St</a:t>
            </a:r>
            <a:r>
              <a:rPr spc="-75">
                <a:solidFill>
                  <a:srgbClr val="95C93D"/>
                </a:solidFill>
              </a:rPr>
              <a:t>a</a:t>
            </a:r>
            <a:r>
              <a:rPr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F860DE-3423-4CFE-B911-AD581F128EB7}"/>
              </a:ext>
            </a:extLst>
          </p:cNvPr>
          <p:cNvSpPr/>
          <p:nvPr/>
        </p:nvSpPr>
        <p:spPr>
          <a:xfrm>
            <a:off x="0" y="5990376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06062E-AB4C-4C2E-8D9A-F33095EF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6" y="3258311"/>
            <a:ext cx="4113447" cy="2313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D456D1-F7EC-4F5E-AF94-04C0ECED2D3E}"/>
              </a:ext>
            </a:extLst>
          </p:cNvPr>
          <p:cNvSpPr txBox="1"/>
          <p:nvPr/>
        </p:nvSpPr>
        <p:spPr>
          <a:xfrm>
            <a:off x="275795" y="1299323"/>
            <a:ext cx="4686860" cy="918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Results:</a:t>
            </a:r>
            <a:endParaRPr kumimoji="0" lang="en-US" sz="2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Force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Shovels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=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688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lbs.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C4E259-5BD5-4A40-89EB-16E36557E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673" y="2487942"/>
            <a:ext cx="1256543" cy="3031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6E35B9-6B42-4201-A542-B51A1FA92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814" y="3535988"/>
            <a:ext cx="2645121" cy="19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BAC290-5290-4DC0-B2DA-DBD90C6E7F91}"/>
              </a:ext>
            </a:extLst>
          </p:cNvPr>
          <p:cNvSpPr/>
          <p:nvPr/>
        </p:nvSpPr>
        <p:spPr>
          <a:xfrm>
            <a:off x="0" y="-2482"/>
            <a:ext cx="12192000" cy="133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7618" y="240709"/>
            <a:ext cx="317436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>
                <a:solidFill>
                  <a:srgbClr val="95C93D"/>
                </a:solidFill>
              </a:rPr>
              <a:t>Out</a:t>
            </a:r>
            <a:r>
              <a:rPr sz="6000" spc="-5">
                <a:solidFill>
                  <a:srgbClr val="95C93D"/>
                </a:solidFill>
              </a:rPr>
              <a:t>li</a:t>
            </a:r>
            <a:r>
              <a:rPr sz="6000">
                <a:solidFill>
                  <a:srgbClr val="95C93D"/>
                </a:solidFill>
              </a:rPr>
              <a:t>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1600200"/>
            <a:ext cx="7772400" cy="365356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0" dirty="0">
                <a:solidFill>
                  <a:srgbClr val="95C93D"/>
                </a:solidFill>
                <a:latin typeface="Calibri"/>
                <a:cs typeface="Calibri"/>
              </a:rPr>
              <a:t>What</a:t>
            </a:r>
            <a:r>
              <a:rPr sz="2800" b="1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95C93D"/>
                </a:solidFill>
                <a:latin typeface="Calibri"/>
                <a:cs typeface="Calibri"/>
              </a:rPr>
              <a:t>is</a:t>
            </a:r>
            <a:r>
              <a:rPr sz="2800" b="1" spc="-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800" b="1" spc="-30" dirty="0">
                <a:solidFill>
                  <a:srgbClr val="95C93D"/>
                </a:solidFill>
                <a:latin typeface="Calibri"/>
                <a:cs typeface="Calibri"/>
              </a:rPr>
              <a:t>Hydro</a:t>
            </a:r>
            <a:r>
              <a:rPr sz="2800" b="1" spc="1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95C93D"/>
                </a:solidFill>
                <a:latin typeface="Calibri"/>
                <a:cs typeface="Calibri"/>
              </a:rPr>
              <a:t>Excavation</a:t>
            </a:r>
            <a:r>
              <a:rPr lang="en-US" sz="2800" b="1" spc="-25" dirty="0">
                <a:solidFill>
                  <a:srgbClr val="95C93D"/>
                </a:solidFill>
                <a:latin typeface="Calibri"/>
                <a:cs typeface="Calibri"/>
              </a:rPr>
              <a:t>?</a:t>
            </a:r>
            <a:endParaRPr sz="280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5" dirty="0">
                <a:solidFill>
                  <a:srgbClr val="95C93D"/>
                </a:solidFill>
                <a:latin typeface="Calibri"/>
                <a:cs typeface="Calibri"/>
              </a:rPr>
              <a:t>Why</a:t>
            </a:r>
            <a:r>
              <a:rPr sz="2800" b="1" spc="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95C93D"/>
                </a:solidFill>
                <a:latin typeface="Calibri"/>
                <a:cs typeface="Calibri"/>
              </a:rPr>
              <a:t>is</a:t>
            </a:r>
            <a:r>
              <a:rPr sz="2800" b="1" spc="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95C93D"/>
                </a:solidFill>
                <a:latin typeface="Calibri"/>
                <a:cs typeface="Calibri"/>
              </a:rPr>
              <a:t>Vacuum</a:t>
            </a:r>
            <a:r>
              <a:rPr sz="2800" b="1" spc="3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800" b="1" spc="-25" dirty="0">
                <a:solidFill>
                  <a:srgbClr val="95C93D"/>
                </a:solidFill>
                <a:latin typeface="Calibri"/>
                <a:cs typeface="Calibri"/>
              </a:rPr>
              <a:t>E</a:t>
            </a:r>
            <a:r>
              <a:rPr sz="2800" b="1" spc="-25" dirty="0">
                <a:solidFill>
                  <a:srgbClr val="95C93D"/>
                </a:solidFill>
                <a:latin typeface="Calibri"/>
                <a:cs typeface="Calibri"/>
              </a:rPr>
              <a:t>xcavation</a:t>
            </a:r>
            <a:r>
              <a:rPr sz="2800" b="1" spc="-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800" b="1" spc="-10" dirty="0">
                <a:solidFill>
                  <a:srgbClr val="95C93D"/>
                </a:solidFill>
                <a:latin typeface="Calibri"/>
                <a:cs typeface="Calibri"/>
              </a:rPr>
              <a:t>important?</a:t>
            </a: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b="1" spc="-10" dirty="0">
                <a:solidFill>
                  <a:srgbClr val="95C93D"/>
                </a:solidFill>
                <a:latin typeface="Calibri"/>
                <a:cs typeface="Calibri"/>
              </a:rPr>
              <a:t>Regulations </a:t>
            </a:r>
            <a:endParaRPr sz="280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" dirty="0">
                <a:solidFill>
                  <a:srgbClr val="95C93D"/>
                </a:solidFill>
                <a:latin typeface="Calibri"/>
                <a:cs typeface="Calibri"/>
              </a:rPr>
              <a:t>Stats </a:t>
            </a:r>
            <a:r>
              <a:rPr sz="2800" b="1" spc="-5" dirty="0">
                <a:solidFill>
                  <a:srgbClr val="95C93D"/>
                </a:solidFill>
                <a:latin typeface="Calibri"/>
                <a:cs typeface="Calibri"/>
              </a:rPr>
              <a:t>about </a:t>
            </a:r>
            <a:r>
              <a:rPr lang="en-US" sz="2800" b="1" spc="-20" dirty="0">
                <a:solidFill>
                  <a:srgbClr val="95C93D"/>
                </a:solidFill>
                <a:latin typeface="Calibri"/>
                <a:cs typeface="Calibri"/>
              </a:rPr>
              <a:t>s</a:t>
            </a:r>
            <a:r>
              <a:rPr sz="2800" b="1" spc="-20" dirty="0">
                <a:solidFill>
                  <a:srgbClr val="95C93D"/>
                </a:solidFill>
                <a:latin typeface="Calibri"/>
                <a:cs typeface="Calibri"/>
              </a:rPr>
              <a:t>trikes</a:t>
            </a:r>
            <a:endParaRPr lang="en-US" sz="2800" b="1" spc="-20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b="1" spc="-10" dirty="0">
                <a:solidFill>
                  <a:srgbClr val="95C93D"/>
                </a:solidFill>
                <a:latin typeface="Calibri"/>
                <a:cs typeface="Calibri"/>
              </a:rPr>
              <a:t>Industry Best Practices </a:t>
            </a: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b="1" spc="-10" dirty="0">
                <a:solidFill>
                  <a:srgbClr val="95C93D"/>
                </a:solidFill>
                <a:latin typeface="Calibri"/>
                <a:cs typeface="Calibri"/>
              </a:rPr>
              <a:t>Tips</a:t>
            </a:r>
            <a:endParaRPr sz="280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0" dirty="0">
                <a:solidFill>
                  <a:srgbClr val="95C93D"/>
                </a:solidFill>
                <a:latin typeface="Calibri"/>
                <a:cs typeface="Calibri"/>
              </a:rPr>
              <a:t>Other</a:t>
            </a:r>
            <a:r>
              <a:rPr sz="2800" b="1" spc="-2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800" b="1" spc="-5" dirty="0">
                <a:solidFill>
                  <a:srgbClr val="95C93D"/>
                </a:solidFill>
                <a:latin typeface="Calibri"/>
                <a:cs typeface="Calibri"/>
              </a:rPr>
              <a:t>u</a:t>
            </a:r>
            <a:r>
              <a:rPr sz="2800" b="1" spc="-5" dirty="0">
                <a:solidFill>
                  <a:srgbClr val="95C93D"/>
                </a:solidFill>
                <a:latin typeface="Calibri"/>
                <a:cs typeface="Calibri"/>
              </a:rPr>
              <a:t>ses</a:t>
            </a:r>
            <a:endParaRPr sz="2800" b="1" dirty="0">
              <a:solidFill>
                <a:srgbClr val="95C93D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CE64FD-68B3-44BF-9F76-63F3CD6E2BE9}"/>
              </a:ext>
            </a:extLst>
          </p:cNvPr>
          <p:cNvSpPr/>
          <p:nvPr/>
        </p:nvSpPr>
        <p:spPr>
          <a:xfrm>
            <a:off x="0" y="-9728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221985" y="1305567"/>
            <a:ext cx="5167274" cy="81304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30" dirty="0">
                <a:latin typeface="Calibri"/>
                <a:cs typeface="Calibri"/>
              </a:rPr>
              <a:t>Avg</a:t>
            </a:r>
            <a:r>
              <a:rPr sz="2400" spc="-15" dirty="0">
                <a:latin typeface="Calibri"/>
                <a:cs typeface="Calibri"/>
              </a:rPr>
              <a:t> Force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Nozzles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15.5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lbs</a:t>
            </a:r>
            <a:r>
              <a:rPr lang="en-US" sz="2400" spc="-5" dirty="0">
                <a:latin typeface="Calibri"/>
                <a:cs typeface="Calibri"/>
              </a:rPr>
              <a:t>.</a:t>
            </a: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8500" algn="l"/>
              </a:tabLst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Nozzles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1260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psi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9261" y="123758"/>
            <a:ext cx="1631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St</a:t>
            </a:r>
            <a:r>
              <a:rPr spc="-75">
                <a:solidFill>
                  <a:srgbClr val="95C93D"/>
                </a:solidFill>
              </a:rPr>
              <a:t>a</a:t>
            </a:r>
            <a:r>
              <a:rPr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F860DE-3423-4CFE-B911-AD581F128EB7}"/>
              </a:ext>
            </a:extLst>
          </p:cNvPr>
          <p:cNvSpPr/>
          <p:nvPr/>
        </p:nvSpPr>
        <p:spPr>
          <a:xfrm>
            <a:off x="0" y="5990376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06062E-AB4C-4C2E-8D9A-F33095EF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6" y="3258311"/>
            <a:ext cx="4113447" cy="2313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D456D1-F7EC-4F5E-AF94-04C0ECED2D3E}"/>
              </a:ext>
            </a:extLst>
          </p:cNvPr>
          <p:cNvSpPr txBox="1"/>
          <p:nvPr/>
        </p:nvSpPr>
        <p:spPr>
          <a:xfrm>
            <a:off x="336879" y="881072"/>
            <a:ext cx="5385449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Results:</a:t>
            </a:r>
            <a:endParaRPr kumimoji="0" lang="en-US" sz="2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Force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Shovels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=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688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lbs.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Shovels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44,021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psi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C4E259-5BD5-4A40-89EB-16E36557E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673" y="2487942"/>
            <a:ext cx="1256543" cy="3031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6E35B9-6B42-4201-A542-B51A1FA92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814" y="3535988"/>
            <a:ext cx="2645121" cy="19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32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CE64FD-68B3-44BF-9F76-63F3CD6E2BE9}"/>
              </a:ext>
            </a:extLst>
          </p:cNvPr>
          <p:cNvSpPr/>
          <p:nvPr/>
        </p:nvSpPr>
        <p:spPr>
          <a:xfrm>
            <a:off x="0" y="-9728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221985" y="1305567"/>
            <a:ext cx="5167274" cy="81304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30" dirty="0">
                <a:latin typeface="Calibri"/>
                <a:cs typeface="Calibri"/>
              </a:rPr>
              <a:t>Avg</a:t>
            </a:r>
            <a:r>
              <a:rPr sz="2400" spc="-15" dirty="0">
                <a:latin typeface="Calibri"/>
                <a:cs typeface="Calibri"/>
              </a:rPr>
              <a:t> Force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Nozzles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15.5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lbs</a:t>
            </a:r>
            <a:r>
              <a:rPr lang="en-US" sz="2400" spc="-5" dirty="0">
                <a:latin typeface="Calibri"/>
                <a:cs typeface="Calibri"/>
              </a:rPr>
              <a:t>.</a:t>
            </a:r>
          </a:p>
          <a:p>
            <a:pPr marL="6985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698500" algn="l"/>
              </a:tabLst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Pressure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Nozzles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1260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psi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9261" y="123758"/>
            <a:ext cx="16319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St</a:t>
            </a:r>
            <a:r>
              <a:rPr spc="-75">
                <a:solidFill>
                  <a:srgbClr val="95C93D"/>
                </a:solidFill>
              </a:rPr>
              <a:t>a</a:t>
            </a:r>
            <a:r>
              <a:rPr>
                <a:solidFill>
                  <a:srgbClr val="95C93D"/>
                </a:solidFill>
              </a:rPr>
              <a:t>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F860DE-3423-4CFE-B911-AD581F128EB7}"/>
              </a:ext>
            </a:extLst>
          </p:cNvPr>
          <p:cNvSpPr/>
          <p:nvPr/>
        </p:nvSpPr>
        <p:spPr>
          <a:xfrm>
            <a:off x="0" y="5990376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D456D1-F7EC-4F5E-AF94-04C0ECED2D3E}"/>
              </a:ext>
            </a:extLst>
          </p:cNvPr>
          <p:cNvSpPr txBox="1"/>
          <p:nvPr/>
        </p:nvSpPr>
        <p:spPr>
          <a:xfrm>
            <a:off x="0" y="930880"/>
            <a:ext cx="10862258" cy="249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Results:</a:t>
            </a:r>
            <a:endParaRPr kumimoji="0" lang="en-US" sz="2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Force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Shovels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=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688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lbs.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Avg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Pressure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Shovels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=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44,021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 psi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endParaRPr kumimoji="0" lang="en-US" sz="2400" b="0" i="0" u="none" strike="noStrike" kern="1200" cap="none" spc="-1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69900" marR="0" lvl="1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tabLst>
                <a:tab pos="698500" algn="l"/>
              </a:tabLst>
              <a:defRPr/>
            </a:pPr>
            <a:r>
              <a:rPr lang="en-US" sz="2400" b="1" u="sng" spc="-4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At</a:t>
            </a:r>
            <a:r>
              <a:rPr lang="en-US" sz="24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</a:t>
            </a:r>
            <a:r>
              <a:rPr lang="en-US" sz="2400" b="1" u="sng" spc="1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point</a:t>
            </a:r>
            <a:r>
              <a:rPr lang="en-US" sz="2400" b="1" u="sng" spc="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of</a:t>
            </a:r>
            <a:r>
              <a:rPr lang="en-US" sz="2400" b="1" u="sng" spc="-2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contact,</a:t>
            </a:r>
            <a:r>
              <a:rPr lang="en-US" sz="2400" b="1" u="sng" spc="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shovels</a:t>
            </a:r>
            <a:r>
              <a:rPr lang="en-US" sz="2400" b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2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exert</a:t>
            </a:r>
            <a:r>
              <a:rPr lang="en-US" sz="2400" b="1" u="sng" spc="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almost</a:t>
            </a:r>
            <a:r>
              <a:rPr lang="en-US" sz="2400" b="1" u="sng" spc="-2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35X</a:t>
            </a:r>
            <a:r>
              <a:rPr lang="en-US" sz="2400" b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more</a:t>
            </a:r>
            <a:r>
              <a:rPr lang="en-US" sz="2400" b="1" u="sng" spc="-2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pressure</a:t>
            </a:r>
            <a:r>
              <a:rPr lang="en-US" sz="2400" b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400" b="1" u="sng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than </a:t>
            </a:r>
            <a:r>
              <a:rPr lang="en-US" sz="2400" b="1" spc="-5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u="sng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nozzles!!!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8500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C4E259-5BD5-4A40-89EB-16E36557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755" y="3270591"/>
            <a:ext cx="1030955" cy="2487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6E35B9-6B42-4201-A542-B51A1FA9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814" y="3535988"/>
            <a:ext cx="2645121" cy="1983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885B94-1440-4499-9763-AA1682EAE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19" y="3415679"/>
            <a:ext cx="1597290" cy="2127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C979E8-59E5-454A-8717-40E1AA919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37" y="3495782"/>
            <a:ext cx="2536156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3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F52174-009C-440C-81BC-FEA2ED41539C}"/>
              </a:ext>
            </a:extLst>
          </p:cNvPr>
          <p:cNvSpPr/>
          <p:nvPr/>
        </p:nvSpPr>
        <p:spPr>
          <a:xfrm>
            <a:off x="0" y="5976167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BC54BB-4D7D-4ED0-B4DC-0374F2B924C8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8964"/>
            <a:ext cx="9805035" cy="64607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491865" marR="5080" indent="-3479800">
              <a:lnSpc>
                <a:spcPts val="4750"/>
              </a:lnSpc>
              <a:spcBef>
                <a:spcPts val="700"/>
              </a:spcBef>
            </a:pPr>
            <a:r>
              <a:rPr sz="2800" spc="-5">
                <a:solidFill>
                  <a:srgbClr val="95C93D"/>
                </a:solidFill>
              </a:rPr>
              <a:t>Best </a:t>
            </a:r>
            <a:r>
              <a:rPr sz="2800">
                <a:solidFill>
                  <a:srgbClr val="95C93D"/>
                </a:solidFill>
              </a:rPr>
              <a:t>Practices-Electrical </a:t>
            </a:r>
            <a:r>
              <a:rPr sz="2800" spc="-15">
                <a:solidFill>
                  <a:srgbClr val="95C93D"/>
                </a:solidFill>
              </a:rPr>
              <a:t>Safety </a:t>
            </a:r>
            <a:r>
              <a:rPr sz="2800" spc="-1455">
                <a:solidFill>
                  <a:srgbClr val="95C93D"/>
                </a:solidFill>
              </a:rPr>
              <a:t> </a:t>
            </a:r>
            <a:r>
              <a:rPr sz="2800" spc="-5">
                <a:solidFill>
                  <a:srgbClr val="95C93D"/>
                </a:solidFill>
              </a:rPr>
              <a:t>Authority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1066800"/>
            <a:ext cx="10147935" cy="31146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21945" indent="-30988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21945" algn="l"/>
                <a:tab pos="322580" algn="l"/>
              </a:tabLst>
            </a:pPr>
            <a:r>
              <a:rPr sz="2800" spc="-20" dirty="0">
                <a:latin typeface="Calibri"/>
                <a:cs typeface="Calibri"/>
              </a:rPr>
              <a:t>ESA</a:t>
            </a:r>
            <a:r>
              <a:rPr sz="2800" spc="-10" dirty="0">
                <a:latin typeface="Calibri"/>
                <a:cs typeface="Calibri"/>
              </a:rPr>
              <a:t> guideline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hydro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excavation:</a:t>
            </a:r>
            <a:endParaRPr sz="2800" dirty="0">
              <a:latin typeface="Calibri"/>
              <a:cs typeface="Calibri"/>
            </a:endParaRPr>
          </a:p>
          <a:p>
            <a:pPr marL="767080" lvl="1" indent="-29718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766445" algn="l"/>
                <a:tab pos="767080" algn="l"/>
              </a:tabLst>
            </a:pPr>
            <a:r>
              <a:rPr sz="2400" spc="-10" dirty="0">
                <a:latin typeface="Calibri"/>
                <a:cs typeface="Calibri"/>
              </a:rPr>
              <a:t>Max</a:t>
            </a:r>
            <a:r>
              <a:rPr sz="2400" spc="-15" dirty="0">
                <a:latin typeface="Calibri"/>
                <a:cs typeface="Calibri"/>
              </a:rPr>
              <a:t> pressure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 straight </a:t>
            </a:r>
            <a:r>
              <a:rPr sz="2400" dirty="0">
                <a:latin typeface="Calibri"/>
                <a:cs typeface="Calibri"/>
              </a:rPr>
              <a:t>tip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nozzle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" dirty="0">
                <a:latin typeface="Calibri"/>
                <a:cs typeface="Calibri"/>
              </a:rPr>
              <a:t> 2,500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PSI</a:t>
            </a:r>
            <a:endParaRPr sz="2400" dirty="0">
              <a:latin typeface="Calibri"/>
              <a:cs typeface="Calibri"/>
            </a:endParaRPr>
          </a:p>
          <a:p>
            <a:pPr marL="767080" lvl="1" indent="-29718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766445" algn="l"/>
                <a:tab pos="767080" algn="l"/>
              </a:tabLst>
            </a:pPr>
            <a:r>
              <a:rPr sz="2400" spc="-5" dirty="0">
                <a:latin typeface="Calibri"/>
                <a:cs typeface="Calibri"/>
              </a:rPr>
              <a:t>1,500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PSI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max </a:t>
            </a:r>
            <a:r>
              <a:rPr sz="2400" spc="-15" dirty="0">
                <a:latin typeface="Calibri"/>
                <a:cs typeface="Calibri"/>
              </a:rPr>
              <a:t>pressure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when</a:t>
            </a:r>
            <a:r>
              <a:rPr sz="2400" spc="-5" dirty="0">
                <a:latin typeface="Calibri"/>
                <a:cs typeface="Calibri"/>
              </a:rPr>
              <a:t> below 18”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the </a:t>
            </a:r>
            <a:r>
              <a:rPr sz="2400" spc="-15" dirty="0">
                <a:latin typeface="Calibri"/>
                <a:cs typeface="Calibri"/>
              </a:rPr>
              <a:t>road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surface.</a:t>
            </a:r>
            <a:endParaRPr sz="2400" dirty="0">
              <a:latin typeface="Calibri"/>
              <a:cs typeface="Calibri"/>
            </a:endParaRPr>
          </a:p>
          <a:p>
            <a:pPr marL="767080" lvl="1" indent="-29718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766445" algn="l"/>
                <a:tab pos="767080" algn="l"/>
              </a:tabLst>
            </a:pPr>
            <a:r>
              <a:rPr sz="2400" spc="-10" dirty="0">
                <a:latin typeface="Calibri"/>
                <a:cs typeface="Calibri"/>
              </a:rPr>
              <a:t>Max</a:t>
            </a:r>
            <a:r>
              <a:rPr sz="2400" spc="-15" dirty="0">
                <a:latin typeface="Calibri"/>
                <a:cs typeface="Calibri"/>
              </a:rPr>
              <a:t> pressure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spinner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(orbital)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nozzle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3,000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PSI</a:t>
            </a:r>
            <a:endParaRPr sz="2400" dirty="0">
              <a:latin typeface="Calibri"/>
              <a:cs typeface="Calibri"/>
            </a:endParaRPr>
          </a:p>
          <a:p>
            <a:pPr marL="697865" marR="227329" lvl="1" indent="-228600">
              <a:lnSpc>
                <a:spcPts val="2590"/>
              </a:lnSpc>
              <a:spcBef>
                <a:spcPts val="545"/>
              </a:spcBef>
              <a:buFont typeface="Arial"/>
              <a:buChar char="•"/>
              <a:tabLst>
                <a:tab pos="766445" algn="l"/>
                <a:tab pos="767080" algn="l"/>
              </a:tabLst>
            </a:pPr>
            <a:r>
              <a:rPr dirty="0"/>
              <a:t>	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8”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distance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shall be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maintained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between</a:t>
            </a:r>
            <a:r>
              <a:rPr sz="2400" dirty="0">
                <a:latin typeface="Calibri"/>
                <a:cs typeface="Calibri"/>
              </a:rPr>
              <a:t> the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end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pressure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wand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nozzle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and soil.</a:t>
            </a:r>
            <a:endParaRPr sz="2400" dirty="0">
              <a:latin typeface="Calibri"/>
              <a:cs typeface="Calibri"/>
            </a:endParaRPr>
          </a:p>
          <a:p>
            <a:pPr marL="698500" marR="5080" lvl="1" indent="-228600">
              <a:lnSpc>
                <a:spcPts val="2590"/>
              </a:lnSpc>
              <a:spcBef>
                <a:spcPts val="505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device capable of </a:t>
            </a:r>
            <a:r>
              <a:rPr sz="2400" spc="-10" dirty="0">
                <a:latin typeface="Calibri"/>
                <a:cs typeface="Calibri"/>
              </a:rPr>
              <a:t>stopping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25" dirty="0">
                <a:latin typeface="Calibri"/>
                <a:cs typeface="Calibri"/>
              </a:rPr>
              <a:t>excavation </a:t>
            </a:r>
            <a:r>
              <a:rPr sz="2400" spc="-5" dirty="0">
                <a:latin typeface="Calibri"/>
                <a:cs typeface="Calibri"/>
              </a:rPr>
              <a:t>on demand, such </a:t>
            </a:r>
            <a:r>
              <a:rPr sz="2400" dirty="0">
                <a:latin typeface="Calibri"/>
                <a:cs typeface="Calibri"/>
              </a:rPr>
              <a:t>as a </a:t>
            </a:r>
            <a:r>
              <a:rPr sz="2400" spc="-5" dirty="0">
                <a:latin typeface="Calibri"/>
                <a:cs typeface="Calibri"/>
              </a:rPr>
              <a:t>dead </a:t>
            </a:r>
            <a:r>
              <a:rPr sz="2400" dirty="0">
                <a:latin typeface="Calibri"/>
                <a:cs typeface="Calibri"/>
              </a:rPr>
              <a:t>man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trigger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-15" dirty="0">
                <a:latin typeface="Calibri"/>
                <a:cs typeface="Calibri"/>
              </a:rPr>
              <a:t> valve,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shall be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installed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-10" dirty="0">
                <a:latin typeface="Calibri"/>
                <a:cs typeface="Calibri"/>
              </a:rPr>
              <a:t> wand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2917" y="4245908"/>
            <a:ext cx="3390900" cy="165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23D9E2-4444-4859-B543-A48316584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63" y="947458"/>
            <a:ext cx="2478763" cy="1657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194359-BBED-40E7-9CD5-993AE1391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102" y="4036397"/>
            <a:ext cx="4013866" cy="14985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7D254E4A-F4D8-45C0-A4BF-9464FCB918DC}"/>
                  </a:ext>
                </a:extLst>
              </p14:cNvPr>
              <p14:cNvContentPartPr/>
              <p14:nvPr/>
            </p14:nvContentPartPr>
            <p14:xfrm>
              <a:off x="4227583" y="1728585"/>
              <a:ext cx="875880" cy="28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D254E4A-F4D8-45C0-A4BF-9464FCB918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3943" y="1620585"/>
                <a:ext cx="983520" cy="243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9CACAE-C4C8-4793-9ADF-5E329D1BEE95}"/>
              </a:ext>
            </a:extLst>
          </p:cNvPr>
          <p:cNvSpPr/>
          <p:nvPr/>
        </p:nvSpPr>
        <p:spPr>
          <a:xfrm>
            <a:off x="0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4A518E-13E8-47D6-95E2-472551BFFC61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174" y="302243"/>
            <a:ext cx="1201864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>
                <a:solidFill>
                  <a:srgbClr val="95C93D"/>
                </a:solidFill>
              </a:rPr>
              <a:t>Best</a:t>
            </a:r>
            <a:r>
              <a:rPr sz="2800" spc="-30">
                <a:solidFill>
                  <a:srgbClr val="95C93D"/>
                </a:solidFill>
              </a:rPr>
              <a:t> </a:t>
            </a:r>
            <a:r>
              <a:rPr sz="2800" spc="5">
                <a:solidFill>
                  <a:srgbClr val="95C93D"/>
                </a:solidFill>
              </a:rPr>
              <a:t>Practices-Gas</a:t>
            </a:r>
            <a:r>
              <a:rPr lang="en-US" sz="2800" spc="-70">
                <a:solidFill>
                  <a:srgbClr val="95C93D"/>
                </a:solidFill>
              </a:rPr>
              <a:t> </a:t>
            </a:r>
            <a:r>
              <a:rPr sz="2800" spc="-25">
                <a:solidFill>
                  <a:srgbClr val="95C93D"/>
                </a:solidFill>
              </a:rPr>
              <a:t>Technology</a:t>
            </a:r>
            <a:r>
              <a:rPr sz="2800" spc="-50">
                <a:solidFill>
                  <a:srgbClr val="95C93D"/>
                </a:solidFill>
              </a:rPr>
              <a:t> </a:t>
            </a:r>
            <a:r>
              <a:rPr sz="2800">
                <a:solidFill>
                  <a:srgbClr val="95C93D"/>
                </a:solidFill>
              </a:rPr>
              <a:t>Institut</a:t>
            </a:r>
            <a:r>
              <a:rPr lang="en-US" sz="2800">
                <a:solidFill>
                  <a:srgbClr val="95C93D"/>
                </a:solidFill>
              </a:rPr>
              <a:t>e</a:t>
            </a:r>
            <a:endParaRPr sz="2800">
              <a:solidFill>
                <a:srgbClr val="95C93D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0" y="2115905"/>
            <a:ext cx="9694545" cy="1689100"/>
          </a:xfrm>
          <a:custGeom>
            <a:avLst/>
            <a:gdLst/>
            <a:ahLst/>
            <a:cxnLst/>
            <a:rect l="l" t="t" r="r" b="b"/>
            <a:pathLst>
              <a:path w="9694545" h="1689100">
                <a:moveTo>
                  <a:pt x="9694164" y="0"/>
                </a:moveTo>
                <a:lnTo>
                  <a:pt x="5765292" y="0"/>
                </a:lnTo>
                <a:lnTo>
                  <a:pt x="5765292" y="329184"/>
                </a:lnTo>
                <a:lnTo>
                  <a:pt x="0" y="329184"/>
                </a:lnTo>
                <a:lnTo>
                  <a:pt x="0" y="1688592"/>
                </a:lnTo>
                <a:lnTo>
                  <a:pt x="4290060" y="1688592"/>
                </a:lnTo>
                <a:lnTo>
                  <a:pt x="4290060" y="1359408"/>
                </a:lnTo>
                <a:lnTo>
                  <a:pt x="8932164" y="1359408"/>
                </a:lnTo>
                <a:lnTo>
                  <a:pt x="8932164" y="1030236"/>
                </a:lnTo>
                <a:lnTo>
                  <a:pt x="9393936" y="1030236"/>
                </a:lnTo>
                <a:lnTo>
                  <a:pt x="9393936" y="701052"/>
                </a:lnTo>
                <a:lnTo>
                  <a:pt x="9651492" y="701052"/>
                </a:lnTo>
                <a:lnTo>
                  <a:pt x="9651492" y="371856"/>
                </a:lnTo>
                <a:lnTo>
                  <a:pt x="9694164" y="371856"/>
                </a:lnTo>
                <a:lnTo>
                  <a:pt x="969416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600" y="1141856"/>
            <a:ext cx="10346055" cy="32080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332740" algn="l"/>
                <a:tab pos="333375" algn="l"/>
              </a:tabLst>
            </a:pPr>
            <a:r>
              <a:rPr sz="2800" spc="-10">
                <a:latin typeface="Calibri"/>
                <a:cs typeface="Calibri"/>
              </a:rPr>
              <a:t>GTI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guideline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specifies</a:t>
            </a:r>
            <a:r>
              <a:rPr sz="2800" spc="15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pressure</a:t>
            </a:r>
            <a:r>
              <a:rPr sz="2800" spc="40">
                <a:latin typeface="Calibri"/>
                <a:cs typeface="Calibri"/>
              </a:rPr>
              <a:t> </a:t>
            </a:r>
            <a:r>
              <a:rPr sz="2800" spc="-25">
                <a:latin typeface="Calibri"/>
                <a:cs typeface="Calibri"/>
              </a:rPr>
              <a:t>for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35">
                <a:latin typeface="Calibri"/>
                <a:cs typeface="Calibri"/>
              </a:rPr>
              <a:t>hydro</a:t>
            </a:r>
            <a:r>
              <a:rPr sz="2800" spc="45">
                <a:latin typeface="Calibri"/>
                <a:cs typeface="Calibri"/>
              </a:rPr>
              <a:t> </a:t>
            </a:r>
            <a:r>
              <a:rPr sz="2800" spc="-30">
                <a:latin typeface="Calibri"/>
                <a:cs typeface="Calibri"/>
              </a:rPr>
              <a:t>excavation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(Same as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50">
                <a:latin typeface="Calibri"/>
                <a:cs typeface="Calibri"/>
              </a:rPr>
              <a:t>TSSA’s)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from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u="sng" spc="-3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Vacuum</a:t>
            </a:r>
            <a:r>
              <a:rPr sz="2800" u="sng" spc="2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2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Excavation</a:t>
            </a:r>
            <a:r>
              <a:rPr sz="2800" u="sng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Best</a:t>
            </a:r>
            <a:r>
              <a:rPr sz="2800" u="sng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Practice</a:t>
            </a:r>
            <a:r>
              <a:rPr sz="2800" u="sng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&amp;</a:t>
            </a:r>
            <a:r>
              <a:rPr sz="2800" u="sng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Guidelines</a:t>
            </a:r>
            <a:r>
              <a:rPr sz="2800" spc="-1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  <a:p>
            <a:pPr marL="469900" marR="243840" lvl="1" indent="-320040">
              <a:lnSpc>
                <a:spcPts val="2590"/>
              </a:lnSpc>
              <a:spcBef>
                <a:spcPts val="52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400">
                <a:latin typeface="Calibri"/>
                <a:cs typeface="Calibri"/>
              </a:rPr>
              <a:t>“When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pressurized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water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wands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are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used,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maximum</a:t>
            </a:r>
            <a:r>
              <a:rPr sz="2400" spc="-4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water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pressure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to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 </a:t>
            </a:r>
            <a:r>
              <a:rPr sz="2400" spc="-5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used </a:t>
            </a:r>
            <a:r>
              <a:rPr sz="2400" spc="-15">
                <a:latin typeface="Calibri"/>
                <a:cs typeface="Calibri"/>
              </a:rPr>
              <a:t>at </a:t>
            </a:r>
            <a:r>
              <a:rPr sz="2400" spc="-20">
                <a:latin typeface="Calibri"/>
                <a:cs typeface="Calibri"/>
              </a:rPr>
              <a:t>any </a:t>
            </a:r>
            <a:r>
              <a:rPr sz="2400">
                <a:latin typeface="Calibri"/>
                <a:cs typeface="Calibri"/>
              </a:rPr>
              <a:t>time with a </a:t>
            </a:r>
            <a:r>
              <a:rPr sz="2400" spc="-15">
                <a:latin typeface="Calibri"/>
                <a:cs typeface="Calibri"/>
              </a:rPr>
              <a:t>straight </a:t>
            </a:r>
            <a:r>
              <a:rPr sz="2400">
                <a:latin typeface="Calibri"/>
                <a:cs typeface="Calibri"/>
              </a:rPr>
              <a:t>tip </a:t>
            </a:r>
            <a:r>
              <a:rPr sz="2400" spc="-10">
                <a:latin typeface="Calibri"/>
                <a:cs typeface="Calibri"/>
              </a:rPr>
              <a:t>nozzle </a:t>
            </a:r>
            <a:r>
              <a:rPr sz="2400" spc="-5">
                <a:latin typeface="Calibri"/>
                <a:cs typeface="Calibri"/>
              </a:rPr>
              <a:t>during </a:t>
            </a:r>
            <a:r>
              <a:rPr sz="2400" spc="-25">
                <a:latin typeface="Calibri"/>
                <a:cs typeface="Calibri"/>
              </a:rPr>
              <a:t>excavation </a:t>
            </a:r>
            <a:r>
              <a:rPr sz="2400">
                <a:latin typeface="Calibri"/>
                <a:cs typeface="Calibri"/>
              </a:rPr>
              <a:t>in </a:t>
            </a:r>
            <a:r>
              <a:rPr sz="2400" spc="-5">
                <a:latin typeface="Calibri"/>
                <a:cs typeface="Calibri"/>
              </a:rPr>
              <a:t>public </a:t>
            </a:r>
            <a:r>
              <a:rPr sz="2400" spc="-10">
                <a:latin typeface="Calibri"/>
                <a:cs typeface="Calibri"/>
              </a:rPr>
              <a:t>roads </a:t>
            </a:r>
            <a:r>
              <a:rPr sz="2400" spc="-5">
                <a:latin typeface="Calibri"/>
                <a:cs typeface="Calibri"/>
              </a:rPr>
              <a:t>or </a:t>
            </a:r>
            <a:r>
              <a:rPr sz="2400" spc="-53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easements shall be 2,500psi. Below </a:t>
            </a:r>
            <a:r>
              <a:rPr sz="2400">
                <a:latin typeface="Calibri"/>
                <a:cs typeface="Calibri"/>
              </a:rPr>
              <a:t>a </a:t>
            </a:r>
            <a:r>
              <a:rPr sz="2400" spc="-5">
                <a:latin typeface="Calibri"/>
                <a:cs typeface="Calibri"/>
              </a:rPr>
              <a:t>depth of 18” </a:t>
            </a:r>
            <a:r>
              <a:rPr sz="2400">
                <a:latin typeface="Calibri"/>
                <a:cs typeface="Calibri"/>
              </a:rPr>
              <a:t>the </a:t>
            </a:r>
            <a:r>
              <a:rPr sz="2400" spc="-15">
                <a:latin typeface="Calibri"/>
                <a:cs typeface="Calibri"/>
              </a:rPr>
              <a:t>water pressure to </a:t>
            </a:r>
            <a:r>
              <a:rPr sz="2400" spc="-5">
                <a:latin typeface="Calibri"/>
                <a:cs typeface="Calibri"/>
              </a:rPr>
              <a:t>be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used </a:t>
            </a:r>
            <a:r>
              <a:rPr sz="2400" spc="-15">
                <a:latin typeface="Calibri"/>
                <a:cs typeface="Calibri"/>
              </a:rPr>
              <a:t>at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any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time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with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 </a:t>
            </a:r>
            <a:r>
              <a:rPr sz="2400" spc="-15">
                <a:latin typeface="Calibri"/>
                <a:cs typeface="Calibri"/>
              </a:rPr>
              <a:t>straight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tipped </a:t>
            </a:r>
            <a:r>
              <a:rPr sz="2400" spc="-10">
                <a:latin typeface="Calibri"/>
                <a:cs typeface="Calibri"/>
              </a:rPr>
              <a:t>nozzle</a:t>
            </a:r>
            <a:r>
              <a:rPr sz="2400" spc="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during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 spc="-25">
                <a:latin typeface="Calibri"/>
                <a:cs typeface="Calibri"/>
              </a:rPr>
              <a:t>excavation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shall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reduced </a:t>
            </a:r>
            <a:r>
              <a:rPr sz="2400" spc="-15">
                <a:latin typeface="Calibri"/>
                <a:cs typeface="Calibri"/>
              </a:rPr>
              <a:t>to </a:t>
            </a:r>
            <a:r>
              <a:rPr sz="2400">
                <a:latin typeface="Calibri"/>
                <a:cs typeface="Calibri"/>
              </a:rPr>
              <a:t>a </a:t>
            </a:r>
            <a:r>
              <a:rPr sz="2400" spc="-5">
                <a:latin typeface="Calibri"/>
                <a:cs typeface="Calibri"/>
              </a:rPr>
              <a:t>maximum of 1,500psi. </a:t>
            </a:r>
            <a:r>
              <a:rPr sz="2400">
                <a:latin typeface="Calibri"/>
                <a:cs typeface="Calibri"/>
              </a:rPr>
              <a:t>All </a:t>
            </a:r>
            <a:r>
              <a:rPr sz="2400" spc="-25">
                <a:latin typeface="Calibri"/>
                <a:cs typeface="Calibri"/>
              </a:rPr>
              <a:t>Vacuum </a:t>
            </a:r>
            <a:r>
              <a:rPr sz="2400" spc="-20">
                <a:latin typeface="Calibri"/>
                <a:cs typeface="Calibri"/>
              </a:rPr>
              <a:t>Excavation </a:t>
            </a:r>
            <a:r>
              <a:rPr sz="2400" spc="-5">
                <a:latin typeface="Calibri"/>
                <a:cs typeface="Calibri"/>
              </a:rPr>
              <a:t>Guidelines-Final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pressure</a:t>
            </a:r>
            <a:r>
              <a:rPr sz="2400" spc="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measurements</a:t>
            </a:r>
            <a:r>
              <a:rPr sz="2400" spc="-15">
                <a:latin typeface="Calibri"/>
                <a:cs typeface="Calibri"/>
              </a:rPr>
              <a:t> are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to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monitored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using </a:t>
            </a:r>
            <a:r>
              <a:rPr sz="2400">
                <a:latin typeface="Calibri"/>
                <a:cs typeface="Calibri"/>
              </a:rPr>
              <a:t>a </a:t>
            </a:r>
            <a:r>
              <a:rPr sz="2400" spc="-15">
                <a:latin typeface="Calibri"/>
                <a:cs typeface="Calibri"/>
              </a:rPr>
              <a:t>pressure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gauge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mounted </a:t>
            </a:r>
            <a:r>
              <a:rPr sz="2400" spc="-5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on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the </a:t>
            </a:r>
            <a:r>
              <a:rPr sz="2400" spc="-25">
                <a:latin typeface="Calibri"/>
                <a:cs typeface="Calibri"/>
              </a:rPr>
              <a:t>excavation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25">
                <a:latin typeface="Calibri"/>
                <a:cs typeface="Calibri"/>
              </a:rPr>
              <a:t>machine.”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7577" y="3105339"/>
            <a:ext cx="1705824" cy="22275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622B4FC-DEDA-451F-A629-6CA97E15BE0D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946" y="223285"/>
            <a:ext cx="120186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>
                <a:solidFill>
                  <a:srgbClr val="95C93D"/>
                </a:solidFill>
              </a:rPr>
              <a:t>Best</a:t>
            </a:r>
            <a:r>
              <a:rPr sz="3200" spc="-30">
                <a:solidFill>
                  <a:srgbClr val="95C93D"/>
                </a:solidFill>
              </a:rPr>
              <a:t> </a:t>
            </a:r>
            <a:r>
              <a:rPr sz="3200" spc="5">
                <a:solidFill>
                  <a:srgbClr val="95C93D"/>
                </a:solidFill>
              </a:rPr>
              <a:t>Practices-Gas</a:t>
            </a:r>
            <a:r>
              <a:rPr sz="3200" spc="-70">
                <a:solidFill>
                  <a:srgbClr val="95C93D"/>
                </a:solidFill>
              </a:rPr>
              <a:t> </a:t>
            </a:r>
            <a:r>
              <a:rPr sz="3200" spc="-25">
                <a:solidFill>
                  <a:srgbClr val="95C93D"/>
                </a:solidFill>
              </a:rPr>
              <a:t>Technology</a:t>
            </a:r>
            <a:r>
              <a:rPr sz="3200" spc="-50">
                <a:solidFill>
                  <a:srgbClr val="95C93D"/>
                </a:solidFill>
              </a:rPr>
              <a:t> </a:t>
            </a:r>
            <a:r>
              <a:rPr sz="3200">
                <a:solidFill>
                  <a:srgbClr val="95C93D"/>
                </a:solidFill>
              </a:rPr>
              <a:t>Institut</a:t>
            </a:r>
            <a:r>
              <a:rPr lang="en-US" sz="3200">
                <a:solidFill>
                  <a:srgbClr val="95C93D"/>
                </a:solidFill>
              </a:rPr>
              <a:t>e</a:t>
            </a:r>
            <a:endParaRPr sz="3200">
              <a:solidFill>
                <a:srgbClr val="95C93D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6840" y="2660776"/>
            <a:ext cx="9507220" cy="701675"/>
          </a:xfrm>
          <a:custGeom>
            <a:avLst/>
            <a:gdLst/>
            <a:ahLst/>
            <a:cxnLst/>
            <a:rect l="l" t="t" r="r" b="b"/>
            <a:pathLst>
              <a:path w="9507220" h="701675">
                <a:moveTo>
                  <a:pt x="9506712" y="0"/>
                </a:moveTo>
                <a:lnTo>
                  <a:pt x="670560" y="0"/>
                </a:lnTo>
                <a:lnTo>
                  <a:pt x="670560" y="329184"/>
                </a:lnTo>
                <a:lnTo>
                  <a:pt x="0" y="329184"/>
                </a:lnTo>
                <a:lnTo>
                  <a:pt x="0" y="701052"/>
                </a:lnTo>
                <a:lnTo>
                  <a:pt x="4299191" y="701052"/>
                </a:lnTo>
                <a:lnTo>
                  <a:pt x="4299191" y="371856"/>
                </a:lnTo>
                <a:lnTo>
                  <a:pt x="9506712" y="371856"/>
                </a:lnTo>
                <a:lnTo>
                  <a:pt x="95067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686" y="1793112"/>
            <a:ext cx="10346055" cy="221996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332740" algn="l"/>
                <a:tab pos="333375" algn="l"/>
              </a:tabLst>
            </a:pPr>
            <a:r>
              <a:rPr sz="2800" spc="-10">
                <a:latin typeface="Calibri"/>
                <a:cs typeface="Calibri"/>
              </a:rPr>
              <a:t>GTI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guideline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specifies</a:t>
            </a:r>
            <a:r>
              <a:rPr sz="2800" spc="15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pressure</a:t>
            </a:r>
            <a:r>
              <a:rPr sz="2800" spc="40">
                <a:latin typeface="Calibri"/>
                <a:cs typeface="Calibri"/>
              </a:rPr>
              <a:t> </a:t>
            </a:r>
            <a:r>
              <a:rPr sz="2800" spc="-25">
                <a:latin typeface="Calibri"/>
                <a:cs typeface="Calibri"/>
              </a:rPr>
              <a:t>for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35">
                <a:latin typeface="Calibri"/>
                <a:cs typeface="Calibri"/>
              </a:rPr>
              <a:t>hydro</a:t>
            </a:r>
            <a:r>
              <a:rPr sz="2800" spc="45">
                <a:latin typeface="Calibri"/>
                <a:cs typeface="Calibri"/>
              </a:rPr>
              <a:t> </a:t>
            </a:r>
            <a:r>
              <a:rPr sz="2800" spc="-30">
                <a:latin typeface="Calibri"/>
                <a:cs typeface="Calibri"/>
              </a:rPr>
              <a:t>excavation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(Same as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50">
                <a:latin typeface="Calibri"/>
                <a:cs typeface="Calibri"/>
              </a:rPr>
              <a:t>TSSA’s)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from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u="sng" spc="-3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Vacuum</a:t>
            </a:r>
            <a:r>
              <a:rPr sz="2800" u="sng" spc="2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2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Excavation</a:t>
            </a:r>
            <a:r>
              <a:rPr sz="2800" u="sng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Best</a:t>
            </a:r>
            <a:r>
              <a:rPr sz="2800" u="sng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Practice</a:t>
            </a:r>
            <a:r>
              <a:rPr sz="2800" u="sng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&amp;</a:t>
            </a:r>
            <a:r>
              <a:rPr sz="2800" u="sng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Guidelines</a:t>
            </a:r>
            <a:r>
              <a:rPr sz="2800" spc="-1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  <a:p>
            <a:pPr marL="469900" marR="254635" lvl="1" indent="-320040">
              <a:lnSpc>
                <a:spcPts val="2590"/>
              </a:lnSpc>
              <a:spcBef>
                <a:spcPts val="52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400" spc="20">
                <a:latin typeface="Calibri"/>
                <a:cs typeface="Calibri"/>
              </a:rPr>
              <a:t>“The </a:t>
            </a:r>
            <a:r>
              <a:rPr sz="2400" spc="-5">
                <a:latin typeface="Calibri"/>
                <a:cs typeface="Calibri"/>
              </a:rPr>
              <a:t>maximum </a:t>
            </a:r>
            <a:r>
              <a:rPr sz="2400" spc="-15">
                <a:latin typeface="Calibri"/>
                <a:cs typeface="Calibri"/>
              </a:rPr>
              <a:t>water pressure to </a:t>
            </a:r>
            <a:r>
              <a:rPr sz="2400" spc="-5">
                <a:latin typeface="Calibri"/>
                <a:cs typeface="Calibri"/>
              </a:rPr>
              <a:t>be used </a:t>
            </a:r>
            <a:r>
              <a:rPr sz="2400" spc="-15">
                <a:latin typeface="Calibri"/>
                <a:cs typeface="Calibri"/>
              </a:rPr>
              <a:t>at </a:t>
            </a:r>
            <a:r>
              <a:rPr sz="2400" spc="-20">
                <a:latin typeface="Calibri"/>
                <a:cs typeface="Calibri"/>
              </a:rPr>
              <a:t>any </a:t>
            </a:r>
            <a:r>
              <a:rPr sz="2400">
                <a:latin typeface="Calibri"/>
                <a:cs typeface="Calibri"/>
              </a:rPr>
              <a:t>time with a </a:t>
            </a:r>
            <a:r>
              <a:rPr sz="2400" spc="-5">
                <a:latin typeface="Calibri"/>
                <a:cs typeface="Calibri"/>
              </a:rPr>
              <a:t>spinning </a:t>
            </a:r>
            <a:r>
              <a:rPr sz="2400" spc="-10">
                <a:latin typeface="Calibri"/>
                <a:cs typeface="Calibri"/>
              </a:rPr>
              <a:t>nozzle </a:t>
            </a:r>
            <a:r>
              <a:rPr sz="2400" spc="-5">
                <a:latin typeface="Calibri"/>
                <a:cs typeface="Calibri"/>
              </a:rPr>
              <a:t> during </a:t>
            </a:r>
            <a:r>
              <a:rPr sz="2400" spc="-25">
                <a:latin typeface="Calibri"/>
                <a:cs typeface="Calibri"/>
              </a:rPr>
              <a:t>excavation </a:t>
            </a:r>
            <a:r>
              <a:rPr sz="2400" spc="-5">
                <a:latin typeface="Calibri"/>
                <a:cs typeface="Calibri"/>
              </a:rPr>
              <a:t>shall be 3,000psi. </a:t>
            </a:r>
            <a:r>
              <a:rPr sz="2400">
                <a:latin typeface="Calibri"/>
                <a:cs typeface="Calibri"/>
              </a:rPr>
              <a:t>When a </a:t>
            </a:r>
            <a:r>
              <a:rPr sz="2400" spc="-5">
                <a:latin typeface="Calibri"/>
                <a:cs typeface="Calibri"/>
              </a:rPr>
              <a:t>spinning </a:t>
            </a:r>
            <a:r>
              <a:rPr sz="2400">
                <a:latin typeface="Calibri"/>
                <a:cs typeface="Calibri"/>
              </a:rPr>
              <a:t>tip </a:t>
            </a:r>
            <a:r>
              <a:rPr sz="2400" spc="-10">
                <a:latin typeface="Calibri"/>
                <a:cs typeface="Calibri"/>
              </a:rPr>
              <a:t>nozzle </a:t>
            </a:r>
            <a:r>
              <a:rPr sz="2400">
                <a:latin typeface="Calibri"/>
                <a:cs typeface="Calibri"/>
              </a:rPr>
              <a:t>is </a:t>
            </a:r>
            <a:r>
              <a:rPr sz="2400" spc="-5">
                <a:latin typeface="Calibri"/>
                <a:cs typeface="Calibri"/>
              </a:rPr>
              <a:t>used, 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pressure</a:t>
            </a:r>
            <a:r>
              <a:rPr sz="2400" spc="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measurements</a:t>
            </a:r>
            <a:r>
              <a:rPr sz="2400" spc="-15">
                <a:latin typeface="Calibri"/>
                <a:cs typeface="Calibri"/>
              </a:rPr>
              <a:t> are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to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monitored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using </a:t>
            </a:r>
            <a:r>
              <a:rPr sz="2400">
                <a:latin typeface="Calibri"/>
                <a:cs typeface="Calibri"/>
              </a:rPr>
              <a:t>a </a:t>
            </a:r>
            <a:r>
              <a:rPr sz="2400" spc="-15">
                <a:latin typeface="Calibri"/>
                <a:cs typeface="Calibri"/>
              </a:rPr>
              <a:t>pressure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gauge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mounted </a:t>
            </a:r>
            <a:r>
              <a:rPr sz="2400" spc="-5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on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the </a:t>
            </a:r>
            <a:r>
              <a:rPr sz="2400" spc="-25">
                <a:latin typeface="Calibri"/>
                <a:cs typeface="Calibri"/>
              </a:rPr>
              <a:t>excavation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25">
                <a:latin typeface="Calibri"/>
                <a:cs typeface="Calibri"/>
              </a:rPr>
              <a:t>machine.”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29327" y="3847226"/>
            <a:ext cx="1371599" cy="19202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01B053-8C7E-4B16-BBF9-935F1A82C9C8}"/>
              </a:ext>
            </a:extLst>
          </p:cNvPr>
          <p:cNvSpPr/>
          <p:nvPr/>
        </p:nvSpPr>
        <p:spPr>
          <a:xfrm>
            <a:off x="0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CCCD29-9838-44E7-B9A7-8663EF9F4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962" y="4013072"/>
            <a:ext cx="3722333" cy="13916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04FDBC-D398-4780-BC86-DCB71CFE300D}"/>
              </a:ext>
            </a:extLst>
          </p:cNvPr>
          <p:cNvSpPr/>
          <p:nvPr/>
        </p:nvSpPr>
        <p:spPr>
          <a:xfrm>
            <a:off x="0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4EDA1A-FA61-44E8-A043-EBF0ED041B79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284817"/>
            <a:ext cx="1214681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>
                <a:solidFill>
                  <a:srgbClr val="95C93D"/>
                </a:solidFill>
              </a:rPr>
              <a:t>Best</a:t>
            </a:r>
            <a:r>
              <a:rPr sz="2800" spc="-30">
                <a:solidFill>
                  <a:srgbClr val="95C93D"/>
                </a:solidFill>
              </a:rPr>
              <a:t> </a:t>
            </a:r>
            <a:r>
              <a:rPr sz="2800" spc="5">
                <a:solidFill>
                  <a:srgbClr val="95C93D"/>
                </a:solidFill>
              </a:rPr>
              <a:t>Practices-Gas</a:t>
            </a:r>
            <a:r>
              <a:rPr sz="2800" spc="-70">
                <a:solidFill>
                  <a:srgbClr val="95C93D"/>
                </a:solidFill>
              </a:rPr>
              <a:t> </a:t>
            </a:r>
            <a:r>
              <a:rPr sz="2800" spc="-25">
                <a:solidFill>
                  <a:srgbClr val="95C93D"/>
                </a:solidFill>
              </a:rPr>
              <a:t>Technology</a:t>
            </a:r>
            <a:r>
              <a:rPr sz="2800" spc="-50">
                <a:solidFill>
                  <a:srgbClr val="95C93D"/>
                </a:solidFill>
              </a:rPr>
              <a:t> </a:t>
            </a:r>
            <a:r>
              <a:rPr sz="2800">
                <a:solidFill>
                  <a:srgbClr val="95C93D"/>
                </a:solidFill>
              </a:rPr>
              <a:t>Institut</a:t>
            </a:r>
            <a:r>
              <a:rPr lang="en-US" sz="2800">
                <a:solidFill>
                  <a:srgbClr val="95C93D"/>
                </a:solidFill>
              </a:rPr>
              <a:t>e</a:t>
            </a:r>
            <a:endParaRPr sz="2800">
              <a:solidFill>
                <a:srgbClr val="95C93D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6839" y="2989960"/>
            <a:ext cx="1310640" cy="372110"/>
          </a:xfrm>
          <a:custGeom>
            <a:avLst/>
            <a:gdLst/>
            <a:ahLst/>
            <a:cxnLst/>
            <a:rect l="l" t="t" r="r" b="b"/>
            <a:pathLst>
              <a:path w="1310639" h="372110">
                <a:moveTo>
                  <a:pt x="1310640" y="0"/>
                </a:moveTo>
                <a:lnTo>
                  <a:pt x="0" y="0"/>
                </a:lnTo>
                <a:lnTo>
                  <a:pt x="0" y="371856"/>
                </a:lnTo>
                <a:lnTo>
                  <a:pt x="1310640" y="371856"/>
                </a:lnTo>
                <a:lnTo>
                  <a:pt x="131064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6840" y="3712336"/>
            <a:ext cx="9478010" cy="701040"/>
          </a:xfrm>
          <a:custGeom>
            <a:avLst/>
            <a:gdLst/>
            <a:ahLst/>
            <a:cxnLst/>
            <a:rect l="l" t="t" r="r" b="b"/>
            <a:pathLst>
              <a:path w="9478010" h="701039">
                <a:moveTo>
                  <a:pt x="9477756" y="0"/>
                </a:moveTo>
                <a:lnTo>
                  <a:pt x="102108" y="0"/>
                </a:lnTo>
                <a:lnTo>
                  <a:pt x="102108" y="329184"/>
                </a:lnTo>
                <a:lnTo>
                  <a:pt x="0" y="329184"/>
                </a:lnTo>
                <a:lnTo>
                  <a:pt x="0" y="701040"/>
                </a:lnTo>
                <a:lnTo>
                  <a:pt x="6347460" y="701040"/>
                </a:lnTo>
                <a:lnTo>
                  <a:pt x="6347460" y="371856"/>
                </a:lnTo>
                <a:lnTo>
                  <a:pt x="9477756" y="371856"/>
                </a:lnTo>
                <a:lnTo>
                  <a:pt x="94777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5344" y="1461883"/>
            <a:ext cx="10346055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332740" algn="l"/>
                <a:tab pos="333375" algn="l"/>
              </a:tabLst>
            </a:pPr>
            <a:r>
              <a:rPr sz="2800" spc="-10">
                <a:latin typeface="Calibri"/>
                <a:cs typeface="Calibri"/>
              </a:rPr>
              <a:t>GTI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guideline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specifies</a:t>
            </a:r>
            <a:r>
              <a:rPr sz="2800" spc="15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pressure</a:t>
            </a:r>
            <a:r>
              <a:rPr sz="2800" spc="40">
                <a:latin typeface="Calibri"/>
                <a:cs typeface="Calibri"/>
              </a:rPr>
              <a:t> </a:t>
            </a:r>
            <a:r>
              <a:rPr sz="2800" spc="-25">
                <a:latin typeface="Calibri"/>
                <a:cs typeface="Calibri"/>
              </a:rPr>
              <a:t>for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35">
                <a:latin typeface="Calibri"/>
                <a:cs typeface="Calibri"/>
              </a:rPr>
              <a:t>hydro</a:t>
            </a:r>
            <a:r>
              <a:rPr sz="2800" spc="45">
                <a:latin typeface="Calibri"/>
                <a:cs typeface="Calibri"/>
              </a:rPr>
              <a:t> </a:t>
            </a:r>
            <a:r>
              <a:rPr sz="2800" spc="-30">
                <a:latin typeface="Calibri"/>
                <a:cs typeface="Calibri"/>
              </a:rPr>
              <a:t>excavation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(Same as</a:t>
            </a:r>
            <a:r>
              <a:rPr sz="2800" spc="30">
                <a:latin typeface="Calibri"/>
                <a:cs typeface="Calibri"/>
              </a:rPr>
              <a:t> </a:t>
            </a:r>
            <a:r>
              <a:rPr sz="2800" spc="-50">
                <a:latin typeface="Calibri"/>
                <a:cs typeface="Calibri"/>
              </a:rPr>
              <a:t>TSSA’s)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from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u="sng" spc="-3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Vacuum</a:t>
            </a:r>
            <a:r>
              <a:rPr sz="2800" u="sng" spc="2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2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Excavation</a:t>
            </a:r>
            <a:r>
              <a:rPr sz="2800" u="sng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Best</a:t>
            </a:r>
            <a:r>
              <a:rPr sz="2800" u="sng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Practice</a:t>
            </a:r>
            <a:r>
              <a:rPr sz="2800" u="sng" spc="1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&amp;</a:t>
            </a:r>
            <a:r>
              <a:rPr sz="2800" u="sng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Guidelines</a:t>
            </a:r>
            <a:r>
              <a:rPr sz="2800" spc="-10"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4100" y="2634360"/>
            <a:ext cx="3942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2400" spc="20">
                <a:latin typeface="Calibri"/>
                <a:cs typeface="Calibri"/>
              </a:rPr>
              <a:t>“The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pressurized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air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or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water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0535" y="2660776"/>
            <a:ext cx="5509260" cy="3721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spc="-10">
                <a:latin typeface="Calibri"/>
                <a:cs typeface="Calibri"/>
              </a:rPr>
              <a:t>wands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shall </a:t>
            </a:r>
            <a:r>
              <a:rPr sz="2400" spc="-10">
                <a:latin typeface="Calibri"/>
                <a:cs typeface="Calibri"/>
              </a:rPr>
              <a:t>never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remain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motionless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during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4100" y="2963545"/>
            <a:ext cx="9948545" cy="249301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32105" marR="5080">
              <a:lnSpc>
                <a:spcPts val="2590"/>
              </a:lnSpc>
              <a:spcBef>
                <a:spcPts val="425"/>
              </a:spcBef>
            </a:pPr>
            <a:r>
              <a:rPr sz="2400" spc="-20">
                <a:latin typeface="Calibri"/>
                <a:cs typeface="Calibri"/>
              </a:rPr>
              <a:t>excavation. </a:t>
            </a:r>
            <a:r>
              <a:rPr sz="2400" spc="-5">
                <a:latin typeface="Calibri"/>
                <a:cs typeface="Calibri"/>
              </a:rPr>
              <a:t>Aiming directly </a:t>
            </a:r>
            <a:r>
              <a:rPr sz="2400" spc="-15">
                <a:latin typeface="Calibri"/>
                <a:cs typeface="Calibri"/>
              </a:rPr>
              <a:t>at </a:t>
            </a:r>
            <a:r>
              <a:rPr sz="2400">
                <a:latin typeface="Calibri"/>
                <a:cs typeface="Calibri"/>
              </a:rPr>
              <a:t>the </a:t>
            </a:r>
            <a:r>
              <a:rPr sz="2400" spc="-10">
                <a:latin typeface="Calibri"/>
                <a:cs typeface="Calibri"/>
              </a:rPr>
              <a:t>underground </a:t>
            </a:r>
            <a:r>
              <a:rPr sz="2400" spc="-5">
                <a:latin typeface="Calibri"/>
                <a:cs typeface="Calibri"/>
              </a:rPr>
              <a:t>facilities shall be </a:t>
            </a:r>
            <a:r>
              <a:rPr sz="2400" spc="-15">
                <a:latin typeface="Calibri"/>
                <a:cs typeface="Calibri"/>
              </a:rPr>
              <a:t>avoided at </a:t>
            </a:r>
            <a:r>
              <a:rPr sz="2400">
                <a:latin typeface="Calibri"/>
                <a:cs typeface="Calibri"/>
              </a:rPr>
              <a:t>all </a:t>
            </a:r>
            <a:r>
              <a:rPr sz="2400" spc="-530">
                <a:latin typeface="Calibri"/>
                <a:cs typeface="Calibri"/>
              </a:rPr>
              <a:t> </a:t>
            </a:r>
            <a:r>
              <a:rPr sz="2400" spc="-30">
                <a:latin typeface="Calibri"/>
                <a:cs typeface="Calibri"/>
              </a:rPr>
              <a:t>times.”</a:t>
            </a:r>
            <a:endParaRPr sz="2400">
              <a:latin typeface="Calibri"/>
              <a:cs typeface="Calibri"/>
            </a:endParaRPr>
          </a:p>
          <a:p>
            <a:pPr marL="332740" marR="18415" indent="-320040">
              <a:lnSpc>
                <a:spcPts val="2590"/>
              </a:lnSpc>
              <a:spcBef>
                <a:spcPts val="509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2400" spc="-105">
                <a:latin typeface="Calibri"/>
                <a:cs typeface="Calibri"/>
              </a:rPr>
              <a:t>“A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distance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of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8”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shall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maintained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between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end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of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pressure</a:t>
            </a:r>
            <a:r>
              <a:rPr sz="2400" spc="1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wand 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nozzle</a:t>
            </a:r>
            <a:r>
              <a:rPr sz="2400" spc="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and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-10">
                <a:latin typeface="Calibri"/>
                <a:cs typeface="Calibri"/>
              </a:rPr>
              <a:t> underground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facility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and </a:t>
            </a:r>
            <a:r>
              <a:rPr sz="2400">
                <a:latin typeface="Calibri"/>
                <a:cs typeface="Calibri"/>
              </a:rPr>
              <a:t>/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or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subsoil.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The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nozzle</a:t>
            </a:r>
            <a:r>
              <a:rPr sz="2400" spc="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shall </a:t>
            </a:r>
            <a:r>
              <a:rPr sz="2400" spc="-10">
                <a:latin typeface="Calibri"/>
                <a:cs typeface="Calibri"/>
              </a:rPr>
              <a:t>never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 </a:t>
            </a:r>
            <a:r>
              <a:rPr sz="2400" spc="-52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inserted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into</a:t>
            </a:r>
            <a:r>
              <a:rPr sz="2400" spc="-1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the </a:t>
            </a:r>
            <a:r>
              <a:rPr sz="2400" spc="-10">
                <a:latin typeface="Calibri"/>
                <a:cs typeface="Calibri"/>
              </a:rPr>
              <a:t>subsoil</a:t>
            </a:r>
            <a:r>
              <a:rPr sz="2400">
                <a:latin typeface="Calibri"/>
                <a:cs typeface="Calibri"/>
              </a:rPr>
              <a:t> while </a:t>
            </a:r>
            <a:r>
              <a:rPr sz="2400" spc="-25">
                <a:latin typeface="Calibri"/>
                <a:cs typeface="Calibri"/>
              </a:rPr>
              <a:t>excavating</a:t>
            </a:r>
            <a:r>
              <a:rPr sz="2400" spc="-3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within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“tolerance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70">
                <a:latin typeface="Calibri"/>
                <a:cs typeface="Calibri"/>
              </a:rPr>
              <a:t>zone”.”</a:t>
            </a:r>
            <a:endParaRPr sz="2400">
              <a:latin typeface="Calibri"/>
              <a:cs typeface="Calibri"/>
            </a:endParaRPr>
          </a:p>
          <a:p>
            <a:pPr marL="332740" marR="260350" indent="-320040">
              <a:lnSpc>
                <a:spcPts val="2590"/>
              </a:lnSpc>
              <a:spcBef>
                <a:spcPts val="495"/>
              </a:spcBef>
              <a:buFont typeface="Arial"/>
              <a:buChar char="•"/>
              <a:tabLst>
                <a:tab pos="332105" algn="l"/>
                <a:tab pos="332740" algn="l"/>
              </a:tabLst>
            </a:pPr>
            <a:r>
              <a:rPr sz="2400" spc="-105">
                <a:latin typeface="Calibri"/>
                <a:cs typeface="Calibri"/>
              </a:rPr>
              <a:t>“A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device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capable of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stopping </a:t>
            </a:r>
            <a:r>
              <a:rPr sz="2400">
                <a:latin typeface="Calibri"/>
                <a:cs typeface="Calibri"/>
              </a:rPr>
              <a:t>the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 spc="-25">
                <a:latin typeface="Calibri"/>
                <a:cs typeface="Calibri"/>
              </a:rPr>
              <a:t>excavation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on demand,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like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>
                <a:latin typeface="Calibri"/>
                <a:cs typeface="Calibri"/>
              </a:rPr>
              <a:t>an</a:t>
            </a:r>
            <a:r>
              <a:rPr sz="2400" spc="-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Emergency </a:t>
            </a:r>
            <a:r>
              <a:rPr sz="2400" spc="-52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Shut-off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Device, shall</a:t>
            </a:r>
            <a:r>
              <a:rPr sz="2400" spc="-15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be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immediately</a:t>
            </a:r>
            <a:r>
              <a:rPr sz="2400" spc="-25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available</a:t>
            </a:r>
            <a:r>
              <a:rPr sz="2400" spc="-15">
                <a:latin typeface="Calibri"/>
                <a:cs typeface="Calibri"/>
              </a:rPr>
              <a:t> at</a:t>
            </a:r>
            <a:r>
              <a:rPr sz="240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the</a:t>
            </a:r>
            <a:r>
              <a:rPr sz="2400" spc="-10">
                <a:latin typeface="Calibri"/>
                <a:cs typeface="Calibri"/>
              </a:rPr>
              <a:t> point</a:t>
            </a:r>
            <a:r>
              <a:rPr sz="2400" spc="-5">
                <a:latin typeface="Calibri"/>
                <a:cs typeface="Calibri"/>
              </a:rPr>
              <a:t> of</a:t>
            </a:r>
            <a:r>
              <a:rPr sz="2400" spc="5">
                <a:latin typeface="Calibri"/>
                <a:cs typeface="Calibri"/>
              </a:rPr>
              <a:t> </a:t>
            </a:r>
            <a:r>
              <a:rPr sz="2400" spc="-20">
                <a:latin typeface="Calibri"/>
                <a:cs typeface="Calibri"/>
              </a:rPr>
              <a:t>excavation”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02645" y="4195073"/>
            <a:ext cx="957071" cy="13397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E5A1A9-6ABC-40A6-BA6C-E6718E6C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73DCEC-3F7B-4050-849C-B137B65E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54" y="1768868"/>
            <a:ext cx="5086350" cy="3609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4FB77C-304E-4075-8A41-ADE19CE5C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761" y="5725648"/>
            <a:ext cx="1595239" cy="11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38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02D47-62DA-4A68-9D81-275B4828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190" y="344031"/>
            <a:ext cx="7369521" cy="677108"/>
          </a:xfrm>
        </p:spPr>
        <p:txBody>
          <a:bodyPr/>
          <a:lstStyle/>
          <a:p>
            <a:r>
              <a:rPr lang="en-US" dirty="0"/>
              <a:t>Send in the root cutter!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F809B5-B6AF-4729-AA1C-04301A07D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573" y="2002378"/>
            <a:ext cx="4135570" cy="3103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8B0A4E-4867-487A-AA62-F14F72D4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339" y="5902859"/>
            <a:ext cx="1272661" cy="9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0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BD0FA-AFD6-4B35-B18B-3A5168FE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681" y="211709"/>
            <a:ext cx="4613894" cy="677108"/>
          </a:xfrm>
        </p:spPr>
        <p:txBody>
          <a:bodyPr/>
          <a:lstStyle/>
          <a:p>
            <a:r>
              <a:rPr lang="en-US" dirty="0"/>
              <a:t>Even better!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C8D6FB-A5A5-427D-BF14-6C173CE1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026" y="2116247"/>
            <a:ext cx="4995342" cy="262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FBB2F1-CCB7-4BE2-8CF4-7A614482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547" y="6076162"/>
            <a:ext cx="1487453" cy="7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03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5D063A-BAE3-4E61-AA47-4EB9B6990D46}"/>
              </a:ext>
            </a:extLst>
          </p:cNvPr>
          <p:cNvSpPr/>
          <p:nvPr/>
        </p:nvSpPr>
        <p:spPr>
          <a:xfrm>
            <a:off x="0" y="-12611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40697" y="1057380"/>
            <a:ext cx="11477846" cy="4351019"/>
            <a:chOff x="510071" y="988467"/>
            <a:chExt cx="11477846" cy="435101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071" y="988467"/>
              <a:ext cx="5801867" cy="43510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9441" y="988467"/>
              <a:ext cx="5138476" cy="370776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68775" y="93016"/>
            <a:ext cx="67805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0" dirty="0">
                <a:solidFill>
                  <a:srgbClr val="95C93D"/>
                </a:solidFill>
              </a:rPr>
              <a:t>Cross bored utilities </a:t>
            </a:r>
            <a:endParaRPr spc="20" dirty="0">
              <a:solidFill>
                <a:srgbClr val="95C93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A8C34E-F4DD-44C3-AF51-57D086A924D4}"/>
              </a:ext>
            </a:extLst>
          </p:cNvPr>
          <p:cNvSpPr txBox="1"/>
          <p:nvPr/>
        </p:nvSpPr>
        <p:spPr>
          <a:xfrm>
            <a:off x="40697" y="5538535"/>
            <a:ext cx="707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highlight>
                  <a:srgbClr val="C0C0C0"/>
                </a:highlight>
                <a:latin typeface="Arial Black" panose="020B0A04020102020204" pitchFamily="34" charset="0"/>
              </a:rPr>
              <a:t>Mechanical root cutter ??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BB4F0D-44A2-4611-8A61-7833AED3B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234" y="4544840"/>
            <a:ext cx="3009839" cy="22573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E65329-3840-4458-8523-3B629CEDD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305" y="4965024"/>
            <a:ext cx="3098297" cy="16266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09F57BBE-C03B-44F7-8960-2D080DD25FED}"/>
                  </a:ext>
                </a:extLst>
              </p14:cNvPr>
              <p14:cNvContentPartPr/>
              <p14:nvPr/>
            </p14:nvContentPartPr>
            <p14:xfrm>
              <a:off x="4109863" y="5811904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F57BBE-C03B-44F7-8960-2D080DD25F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56223" y="5704264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69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6978" y="1085043"/>
            <a:ext cx="6695439" cy="5786206"/>
            <a:chOff x="4906977" y="921975"/>
            <a:chExt cx="6695439" cy="5786206"/>
          </a:xfrm>
        </p:grpSpPr>
        <p:pic>
          <p:nvPicPr>
            <p:cNvPr id="3" name="object 3"/>
            <p:cNvPicPr/>
            <p:nvPr/>
          </p:nvPicPr>
          <p:blipFill rotWithShape="1">
            <a:blip r:embed="rId3" cstate="print"/>
            <a:srcRect l="-1" t="-4562" r="-31224" b="-26663"/>
            <a:stretch/>
          </p:blipFill>
          <p:spPr>
            <a:xfrm>
              <a:off x="6820105" y="3005571"/>
              <a:ext cx="4782311" cy="35951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7106" y="921975"/>
              <a:ext cx="3508247" cy="21747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8993" y="1086310"/>
              <a:ext cx="1750161" cy="19876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6" cstate="print"/>
            <a:srcRect l="6485" t="3266" r="-34027" b="-30808"/>
            <a:stretch/>
          </p:blipFill>
          <p:spPr>
            <a:xfrm>
              <a:off x="4906977" y="3391954"/>
              <a:ext cx="2180101" cy="331622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6061D44-8F88-43A5-9855-B9D4C83A9FD0}"/>
              </a:ext>
            </a:extLst>
          </p:cNvPr>
          <p:cNvSpPr/>
          <p:nvPr/>
        </p:nvSpPr>
        <p:spPr>
          <a:xfrm>
            <a:off x="0" y="-33349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400" y="106540"/>
            <a:ext cx="8119109" cy="640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35">
                <a:solidFill>
                  <a:srgbClr val="95C93D"/>
                </a:solidFill>
              </a:rPr>
              <a:t>What</a:t>
            </a:r>
            <a:r>
              <a:rPr sz="4000" spc="-10">
                <a:solidFill>
                  <a:srgbClr val="95C93D"/>
                </a:solidFill>
              </a:rPr>
              <a:t> </a:t>
            </a:r>
            <a:r>
              <a:rPr sz="4000" spc="15">
                <a:solidFill>
                  <a:srgbClr val="95C93D"/>
                </a:solidFill>
              </a:rPr>
              <a:t>is</a:t>
            </a:r>
            <a:r>
              <a:rPr sz="4000" spc="-5">
                <a:solidFill>
                  <a:srgbClr val="95C93D"/>
                </a:solidFill>
              </a:rPr>
              <a:t> </a:t>
            </a:r>
            <a:r>
              <a:rPr sz="4000" spc="-10">
                <a:solidFill>
                  <a:srgbClr val="95C93D"/>
                </a:solidFill>
              </a:rPr>
              <a:t>Vacuum</a:t>
            </a:r>
            <a:r>
              <a:rPr sz="4000" spc="-5">
                <a:solidFill>
                  <a:srgbClr val="95C93D"/>
                </a:solidFill>
              </a:rPr>
              <a:t> Excavation?</a:t>
            </a:r>
            <a:endParaRPr sz="4000">
              <a:solidFill>
                <a:srgbClr val="95C93D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400" y="1050673"/>
            <a:ext cx="3138868" cy="2347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SzPct val="12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Non-</a:t>
            </a:r>
            <a:r>
              <a:rPr lang="en-US" sz="2250" b="1" dirty="0">
                <a:solidFill>
                  <a:srgbClr val="95C93D"/>
                </a:solidFill>
                <a:latin typeface="Calibri"/>
                <a:cs typeface="Calibri"/>
              </a:rPr>
              <a:t>m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echanical</a:t>
            </a: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lr>
                <a:srgbClr val="FF0000"/>
              </a:buClr>
              <a:buSzPct val="12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Non-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d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estructive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lr>
                <a:srgbClr val="FF0000"/>
              </a:buClr>
              <a:buSzPct val="12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Safe</a:t>
            </a:r>
            <a:r>
              <a:rPr sz="2250" b="1" spc="-3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35" dirty="0">
                <a:solidFill>
                  <a:srgbClr val="95C93D"/>
                </a:solidFill>
                <a:latin typeface="Calibri"/>
                <a:cs typeface="Calibri"/>
              </a:rPr>
              <a:t>v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isual</a:t>
            </a:r>
            <a:r>
              <a:rPr sz="2250" b="1" spc="-6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65" dirty="0">
                <a:solidFill>
                  <a:srgbClr val="95C93D"/>
                </a:solidFill>
                <a:latin typeface="Calibri"/>
                <a:cs typeface="Calibri"/>
              </a:rPr>
              <a:t>verification of utility </a:t>
            </a:r>
            <a:r>
              <a:rPr lang="en-US" sz="2250" b="1" spc="-15" dirty="0">
                <a:solidFill>
                  <a:srgbClr val="95C93D"/>
                </a:solidFill>
                <a:latin typeface="Calibri"/>
                <a:cs typeface="Calibri"/>
              </a:rPr>
              <a:t>l</a:t>
            </a: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ocat</a:t>
            </a:r>
            <a:r>
              <a:rPr lang="en-US" sz="2250" b="1" spc="-15" dirty="0">
                <a:solidFill>
                  <a:srgbClr val="95C93D"/>
                </a:solidFill>
                <a:latin typeface="Calibri"/>
                <a:cs typeface="Calibri"/>
              </a:rPr>
              <a:t>ion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lr>
                <a:srgbClr val="FF0000"/>
              </a:buClr>
              <a:buSzPct val="12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Precise</a:t>
            </a:r>
            <a:r>
              <a:rPr sz="2250" b="1" spc="-6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20" dirty="0">
                <a:solidFill>
                  <a:srgbClr val="95C93D"/>
                </a:solidFill>
                <a:latin typeface="Calibri"/>
                <a:cs typeface="Calibri"/>
              </a:rPr>
              <a:t>e</a:t>
            </a:r>
            <a:r>
              <a:rPr sz="2250" b="1" spc="-20" dirty="0">
                <a:solidFill>
                  <a:srgbClr val="95C93D"/>
                </a:solidFill>
                <a:latin typeface="Calibri"/>
                <a:cs typeface="Calibri"/>
              </a:rPr>
              <a:t>xcavation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40"/>
              </a:spcBef>
              <a:buClr>
                <a:srgbClr val="FF0000"/>
              </a:buClr>
              <a:buSzPct val="120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Minimally</a:t>
            </a:r>
            <a:r>
              <a:rPr sz="2250" b="1" spc="-4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d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isruptive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 rotWithShape="1">
          <a:blip r:embed="rId7" cstate="print"/>
          <a:srcRect l="1" t="1" r="-26745" b="-25438"/>
          <a:stretch/>
        </p:blipFill>
        <p:spPr>
          <a:xfrm>
            <a:off x="391640" y="3983525"/>
            <a:ext cx="4605096" cy="271170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5D063A-BAE3-4E61-AA47-4EB9B6990D46}"/>
              </a:ext>
            </a:extLst>
          </p:cNvPr>
          <p:cNvSpPr/>
          <p:nvPr/>
        </p:nvSpPr>
        <p:spPr>
          <a:xfrm>
            <a:off x="0" y="33638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98002"/>
            <a:ext cx="7049633" cy="450669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9956" y="93016"/>
            <a:ext cx="1007650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20" dirty="0">
                <a:solidFill>
                  <a:srgbClr val="95C93D"/>
                </a:solidFill>
              </a:rPr>
              <a:t>Locate or jet with a nozzle first</a:t>
            </a:r>
            <a:endParaRPr spc="20" dirty="0">
              <a:solidFill>
                <a:srgbClr val="95C93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FC7F2D-9BED-4D21-8802-96E8D287B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06" t="42071"/>
          <a:stretch/>
        </p:blipFill>
        <p:spPr>
          <a:xfrm>
            <a:off x="7831248" y="998002"/>
            <a:ext cx="4246200" cy="4844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D38BA5-04CE-47F9-840E-5A1ECEA30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154" y="4199150"/>
            <a:ext cx="6170329" cy="304120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6BC85-49FA-4898-AE5E-97DF53087B08}"/>
              </a:ext>
            </a:extLst>
          </p:cNvPr>
          <p:cNvSpPr txBox="1"/>
          <p:nvPr/>
        </p:nvSpPr>
        <p:spPr>
          <a:xfrm>
            <a:off x="4013703" y="389299"/>
            <a:ext cx="416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5C93D"/>
                </a:solidFill>
              </a:rPr>
              <a:t>High pressure gas line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D2FFDA-B506-448E-BDED-29ECD097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43" y="1213166"/>
            <a:ext cx="7288875" cy="5024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7F9BD0-A9D3-41CC-BE5B-C0040A461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93" y="3539182"/>
            <a:ext cx="5877587" cy="329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99DFE9-49FA-4738-BFF6-EC484C33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94" y="2327444"/>
            <a:ext cx="2703797" cy="18109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93B31840-BB36-4BFC-8341-D87375D8D89B}"/>
                  </a:ext>
                </a:extLst>
              </p14:cNvPr>
              <p14:cNvContentPartPr/>
              <p14:nvPr/>
            </p14:nvContentPartPr>
            <p14:xfrm>
              <a:off x="2606863" y="3919545"/>
              <a:ext cx="1890360" cy="137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3B31840-BB36-4BFC-8341-D87375D8D8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3223" y="3811905"/>
                <a:ext cx="199800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640AB131-BB92-41B8-9DCC-FC37DE604F00}"/>
                  </a:ext>
                </a:extLst>
              </p14:cNvPr>
              <p14:cNvContentPartPr/>
              <p14:nvPr/>
            </p14:nvContentPartPr>
            <p14:xfrm>
              <a:off x="769063" y="4067145"/>
              <a:ext cx="4046040" cy="71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0AB131-BB92-41B8-9DCC-FC37DE604F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423" y="3959505"/>
                <a:ext cx="415368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9D7489D4-574F-49B9-B1B5-5180E98CE9A9}"/>
                  </a:ext>
                </a:extLst>
              </p14:cNvPr>
              <p14:cNvContentPartPr/>
              <p14:nvPr/>
            </p14:nvContentPartPr>
            <p14:xfrm>
              <a:off x="3313183" y="3935745"/>
              <a:ext cx="1147320" cy="21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D7489D4-574F-49B9-B1B5-5180E98CE9A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59543" y="3828105"/>
                <a:ext cx="1254960" cy="23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9B0D9B1-1612-498F-98C2-C399DCFB6018}"/>
              </a:ext>
            </a:extLst>
          </p:cNvPr>
          <p:cNvGrpSpPr/>
          <p:nvPr/>
        </p:nvGrpSpPr>
        <p:grpSpPr>
          <a:xfrm>
            <a:off x="1701463" y="4318065"/>
            <a:ext cx="190800" cy="9720"/>
            <a:chOff x="1701463" y="4318065"/>
            <a:chExt cx="19080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xmlns="" id="{8B3F826A-324F-47A7-8268-B11894219E63}"/>
                    </a:ext>
                  </a:extLst>
                </p14:cNvPr>
                <p14:cNvContentPartPr/>
                <p14:nvPr/>
              </p14:nvContentPartPr>
              <p14:xfrm>
                <a:off x="1701463" y="4318065"/>
                <a:ext cx="180360" cy="9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B3F826A-324F-47A7-8268-B11894219E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92823" y="4309425"/>
                  <a:ext cx="1980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xmlns="" id="{0F9C15A1-B9E2-4A1A-B0BB-FAB81FC4F694}"/>
                    </a:ext>
                  </a:extLst>
                </p14:cNvPr>
                <p14:cNvContentPartPr/>
                <p14:nvPr/>
              </p14:nvContentPartPr>
              <p14:xfrm>
                <a:off x="1891903" y="4327425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F9C15A1-B9E2-4A1A-B0BB-FAB81FC4F69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82903" y="43184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10ABE4CF-6CF2-481D-8AE5-79065E0567EB}"/>
                  </a:ext>
                </a:extLst>
              </p14:cNvPr>
              <p14:cNvContentPartPr/>
              <p14:nvPr/>
            </p14:nvContentPartPr>
            <p14:xfrm>
              <a:off x="1620103" y="2109105"/>
              <a:ext cx="153720" cy="1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0ABE4CF-6CF2-481D-8AE5-79065E0567E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11463" y="2100105"/>
                <a:ext cx="17136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B8FEEF9E-DC10-41EB-8D00-57D2FBDB18EC}"/>
                  </a:ext>
                </a:extLst>
              </p14:cNvPr>
              <p14:cNvContentPartPr/>
              <p14:nvPr/>
            </p14:nvContentPartPr>
            <p14:xfrm>
              <a:off x="3412903" y="192802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FEEF9E-DC10-41EB-8D00-57D2FBDB18E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3903" y="1919025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0002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EB58D2CC-CD41-40DB-A370-1C5B70778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08" y="190123"/>
            <a:ext cx="8257784" cy="66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37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3C5711F-B2F4-4C2B-9579-1B61294BBCE7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1738" y="3257468"/>
            <a:ext cx="3256229" cy="31551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83447" y="1100232"/>
            <a:ext cx="6152515" cy="5216043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b="1" spc="-5" dirty="0">
                <a:latin typeface="Calibri"/>
                <a:cs typeface="Calibri"/>
              </a:rPr>
              <a:t>Subsurface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Utility</a:t>
            </a:r>
            <a:r>
              <a:rPr sz="1600" b="1" spc="-6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Engineering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(SUE)</a:t>
            </a:r>
            <a:endParaRPr lang="en-US" sz="1600" b="1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Utility mapping </a:t>
            </a:r>
            <a:r>
              <a:rPr sz="1600" spc="-5" dirty="0">
                <a:latin typeface="Calibri"/>
                <a:cs typeface="Calibri"/>
              </a:rPr>
              <a:t>utilizing </a:t>
            </a:r>
            <a:r>
              <a:rPr sz="1600" spc="-15" dirty="0">
                <a:latin typeface="Calibri"/>
                <a:cs typeface="Calibri"/>
              </a:rPr>
              <a:t>different </a:t>
            </a:r>
            <a:r>
              <a:rPr sz="1600" dirty="0">
                <a:latin typeface="Calibri"/>
                <a:cs typeface="Calibri"/>
              </a:rPr>
              <a:t>quality </a:t>
            </a:r>
            <a:r>
              <a:rPr sz="1600" spc="-5" dirty="0">
                <a:latin typeface="Calibri"/>
                <a:cs typeface="Calibri"/>
              </a:rPr>
              <a:t>levels </a:t>
            </a:r>
            <a:r>
              <a:rPr sz="1600" spc="-5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based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risk</a:t>
            </a:r>
            <a:endParaRPr lang="en-US" sz="16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latin typeface="Calibri"/>
                <a:cs typeface="Calibri"/>
              </a:rPr>
              <a:t>Quality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Level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is </a:t>
            </a:r>
            <a:r>
              <a:rPr sz="1600" dirty="0">
                <a:latin typeface="Calibri"/>
                <a:cs typeface="Calibri"/>
              </a:rPr>
              <a:t>visual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verification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via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vacuum </a:t>
            </a:r>
            <a:r>
              <a:rPr sz="1600" spc="-49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excavation</a:t>
            </a:r>
            <a:endParaRPr sz="1600" dirty="0">
              <a:latin typeface="Calibri"/>
              <a:cs typeface="Calibri"/>
            </a:endParaRPr>
          </a:p>
          <a:p>
            <a:pPr marL="241300" marR="134620" indent="-228600">
              <a:lnSpc>
                <a:spcPct val="90000"/>
              </a:lnSpc>
              <a:spcBef>
                <a:spcPts val="96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1600" spc="-10" dirty="0">
                <a:latin typeface="Calibri"/>
                <a:cs typeface="Calibri"/>
              </a:rPr>
              <a:t>In 2012 a </a:t>
            </a:r>
            <a:r>
              <a:rPr sz="1600" spc="-10" dirty="0">
                <a:latin typeface="Calibri"/>
                <a:cs typeface="Calibri"/>
              </a:rPr>
              <a:t>Penn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DOT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study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found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that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up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$</a:t>
            </a:r>
            <a:r>
              <a:rPr lang="en-US" sz="1600" spc="-5" dirty="0">
                <a:latin typeface="Calibri"/>
                <a:cs typeface="Calibri"/>
              </a:rPr>
              <a:t>11.39</a:t>
            </a:r>
            <a:r>
              <a:rPr sz="1600" spc="-10" dirty="0">
                <a:latin typeface="Calibri"/>
                <a:cs typeface="Calibri"/>
              </a:rPr>
              <a:t> can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 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saved </a:t>
            </a:r>
            <a:r>
              <a:rPr sz="1600" spc="-5" dirty="0">
                <a:latin typeface="Calibri"/>
                <a:cs typeface="Calibri"/>
              </a:rPr>
              <a:t>in damage </a:t>
            </a:r>
            <a:r>
              <a:rPr sz="1600" spc="-10" dirty="0">
                <a:latin typeface="Calibri"/>
                <a:cs typeface="Calibri"/>
              </a:rPr>
              <a:t>prevention </a:t>
            </a:r>
            <a:r>
              <a:rPr sz="1600" spc="-20" dirty="0">
                <a:latin typeface="Calibri"/>
                <a:cs typeface="Calibri"/>
              </a:rPr>
              <a:t>for </a:t>
            </a:r>
            <a:r>
              <a:rPr sz="1600" spc="-5" dirty="0">
                <a:latin typeface="Calibri"/>
                <a:cs typeface="Calibri"/>
              </a:rPr>
              <a:t>every </a:t>
            </a:r>
            <a:r>
              <a:rPr sz="1600" dirty="0">
                <a:latin typeface="Calibri"/>
                <a:cs typeface="Calibri"/>
              </a:rPr>
              <a:t>$1 </a:t>
            </a:r>
            <a:r>
              <a:rPr sz="1600" spc="-10" dirty="0">
                <a:latin typeface="Calibri"/>
                <a:cs typeface="Calibri"/>
              </a:rPr>
              <a:t>invested </a:t>
            </a:r>
            <a:r>
              <a:rPr sz="1600" spc="-49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SUE.</a:t>
            </a:r>
            <a:endParaRPr lang="en-US" sz="1600" dirty="0">
              <a:latin typeface="Calibri"/>
              <a:cs typeface="Calibri"/>
            </a:endParaRPr>
          </a:p>
          <a:p>
            <a:pPr marL="241300" marR="134620" indent="-228600">
              <a:lnSpc>
                <a:spcPct val="90000"/>
              </a:lnSpc>
              <a:spcBef>
                <a:spcPts val="96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en-US" sz="1600" dirty="0">
              <a:latin typeface="Calibri"/>
              <a:cs typeface="Calibri"/>
            </a:endParaRPr>
          </a:p>
          <a:p>
            <a:pPr algn="l"/>
            <a:r>
              <a:rPr lang="en-US" sz="16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The top cost savings that were found are as follows:</a:t>
            </a:r>
          </a:p>
          <a:p>
            <a:pPr algn="l"/>
            <a:endParaRPr lang="en-US" sz="16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40.33% reduction in project relocation cost by providing accurate underground information in the early stages of design</a:t>
            </a:r>
          </a:p>
          <a:p>
            <a:pPr algn="l"/>
            <a:endParaRPr lang="en-US" sz="14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29.46% reduction in construction and design costs - SUE enables designers to design efficiently and accurately with reliable information, so that design time can be saved, and unnecessary construction work can be avoided or reduced.</a:t>
            </a:r>
          </a:p>
          <a:p>
            <a:pPr algn="l"/>
            <a:endParaRPr lang="en-US" sz="14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9.59% reduction in redesign costs</a:t>
            </a:r>
          </a:p>
          <a:p>
            <a:pPr algn="l"/>
            <a:endParaRPr lang="en-US" sz="14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050" dirty="0">
                <a:solidFill>
                  <a:srgbClr val="232323"/>
                </a:solidFill>
                <a:latin typeface="Arial" panose="020B0604020202020204" pitchFamily="34" charset="0"/>
              </a:rPr>
              <a:t>Article Author: Geoff Zeiss</a:t>
            </a:r>
            <a:endParaRPr lang="en-US" sz="105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sz="22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7608" y="174750"/>
            <a:ext cx="591091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5C93D"/>
                </a:solidFill>
              </a:rPr>
              <a:t>R</a:t>
            </a:r>
            <a:r>
              <a:rPr lang="en-US" sz="3600" spc="-5" dirty="0">
                <a:solidFill>
                  <a:srgbClr val="95C93D"/>
                </a:solidFill>
              </a:rPr>
              <a:t>eturn on Investment</a:t>
            </a:r>
            <a:endParaRPr sz="3600" spc="-10" dirty="0">
              <a:solidFill>
                <a:srgbClr val="95C93D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4C567B-3151-4C51-B7D8-D316B9AC28FE}"/>
              </a:ext>
            </a:extLst>
          </p:cNvPr>
          <p:cNvSpPr/>
          <p:nvPr/>
        </p:nvSpPr>
        <p:spPr>
          <a:xfrm>
            <a:off x="-1" y="596720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B19644-0E60-4D8A-9A3B-43D5921C8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260" y="760836"/>
            <a:ext cx="4612005" cy="249663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504A01C-44DF-4C53-8740-9B2885676CBA}"/>
              </a:ext>
            </a:extLst>
          </p:cNvPr>
          <p:cNvSpPr/>
          <p:nvPr/>
        </p:nvSpPr>
        <p:spPr>
          <a:xfrm>
            <a:off x="0" y="-10214"/>
            <a:ext cx="12192000" cy="696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object 2"/>
          <p:cNvGrpSpPr/>
          <p:nvPr/>
        </p:nvGrpSpPr>
        <p:grpSpPr>
          <a:xfrm>
            <a:off x="603512" y="716238"/>
            <a:ext cx="11785600" cy="5590540"/>
            <a:chOff x="406400" y="1273810"/>
            <a:chExt cx="11785600" cy="5590540"/>
          </a:xfrm>
        </p:grpSpPr>
        <p:sp>
          <p:nvSpPr>
            <p:cNvPr id="3" name="object 3"/>
            <p:cNvSpPr/>
            <p:nvPr/>
          </p:nvSpPr>
          <p:spPr>
            <a:xfrm>
              <a:off x="11766550" y="1273810"/>
              <a:ext cx="12700" cy="5584190"/>
            </a:xfrm>
            <a:custGeom>
              <a:avLst/>
              <a:gdLst/>
              <a:ahLst/>
              <a:cxnLst/>
              <a:rect l="l" t="t" r="r" b="b"/>
              <a:pathLst>
                <a:path w="12700" h="5584190">
                  <a:moveTo>
                    <a:pt x="12700" y="0"/>
                  </a:moveTo>
                  <a:lnTo>
                    <a:pt x="0" y="0"/>
                  </a:lnTo>
                  <a:lnTo>
                    <a:pt x="0" y="5584190"/>
                  </a:lnTo>
                  <a:lnTo>
                    <a:pt x="12700" y="5584190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non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2750" y="1280160"/>
              <a:ext cx="11366500" cy="0"/>
            </a:xfrm>
            <a:custGeom>
              <a:avLst/>
              <a:gdLst/>
              <a:ahLst/>
              <a:cxnLst/>
              <a:rect l="l" t="t" r="r" b="b"/>
              <a:pathLst>
                <a:path w="11366500">
                  <a:moveTo>
                    <a:pt x="0" y="0"/>
                  </a:moveTo>
                  <a:lnTo>
                    <a:pt x="113665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non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2750" y="6858000"/>
              <a:ext cx="11366500" cy="0"/>
            </a:xfrm>
            <a:custGeom>
              <a:avLst/>
              <a:gdLst/>
              <a:ahLst/>
              <a:cxnLst/>
              <a:rect l="l" t="t" r="r" b="b"/>
              <a:pathLst>
                <a:path w="11366500">
                  <a:moveTo>
                    <a:pt x="0" y="0"/>
                  </a:moveTo>
                  <a:lnTo>
                    <a:pt x="1136650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non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9788" y="6257543"/>
              <a:ext cx="2997835" cy="554990"/>
            </a:xfrm>
            <a:custGeom>
              <a:avLst/>
              <a:gdLst/>
              <a:ahLst/>
              <a:cxnLst/>
              <a:rect l="l" t="t" r="r" b="b"/>
              <a:pathLst>
                <a:path w="2997835" h="554990">
                  <a:moveTo>
                    <a:pt x="51803" y="274320"/>
                  </a:moveTo>
                  <a:lnTo>
                    <a:pt x="0" y="274320"/>
                  </a:lnTo>
                  <a:lnTo>
                    <a:pt x="0" y="554736"/>
                  </a:lnTo>
                  <a:lnTo>
                    <a:pt x="51803" y="554736"/>
                  </a:lnTo>
                  <a:lnTo>
                    <a:pt x="51803" y="274320"/>
                  </a:lnTo>
                  <a:close/>
                </a:path>
                <a:path w="2997835" h="554990">
                  <a:moveTo>
                    <a:pt x="2997708" y="0"/>
                  </a:moveTo>
                  <a:lnTo>
                    <a:pt x="51816" y="0"/>
                  </a:lnTo>
                  <a:lnTo>
                    <a:pt x="51816" y="274320"/>
                  </a:lnTo>
                  <a:lnTo>
                    <a:pt x="51816" y="280416"/>
                  </a:lnTo>
                  <a:lnTo>
                    <a:pt x="51816" y="554736"/>
                  </a:lnTo>
                  <a:lnTo>
                    <a:pt x="1773936" y="554736"/>
                  </a:lnTo>
                  <a:lnTo>
                    <a:pt x="1773936" y="280416"/>
                  </a:lnTo>
                  <a:lnTo>
                    <a:pt x="2997708" y="280416"/>
                  </a:lnTo>
                  <a:lnTo>
                    <a:pt x="299770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non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750" y="27561"/>
            <a:ext cx="88328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5C93D"/>
                </a:solidFill>
              </a:rPr>
              <a:t>Uses</a:t>
            </a:r>
            <a:r>
              <a:rPr sz="3600" spc="-40" dirty="0">
                <a:solidFill>
                  <a:srgbClr val="95C93D"/>
                </a:solidFill>
              </a:rPr>
              <a:t> </a:t>
            </a:r>
            <a:r>
              <a:rPr sz="3600" spc="-25" dirty="0">
                <a:solidFill>
                  <a:srgbClr val="95C93D"/>
                </a:solidFill>
              </a:rPr>
              <a:t>for</a:t>
            </a:r>
            <a:r>
              <a:rPr sz="3600" spc="-45" dirty="0">
                <a:solidFill>
                  <a:srgbClr val="95C93D"/>
                </a:solidFill>
              </a:rPr>
              <a:t> </a:t>
            </a:r>
            <a:r>
              <a:rPr sz="3600" spc="-35" dirty="0">
                <a:solidFill>
                  <a:srgbClr val="95C93D"/>
                </a:solidFill>
              </a:rPr>
              <a:t>Vacuum</a:t>
            </a:r>
            <a:r>
              <a:rPr sz="3600" spc="-20" dirty="0">
                <a:solidFill>
                  <a:srgbClr val="95C93D"/>
                </a:solidFill>
              </a:rPr>
              <a:t> </a:t>
            </a:r>
            <a:r>
              <a:rPr sz="3600" spc="-10" dirty="0">
                <a:solidFill>
                  <a:srgbClr val="95C93D"/>
                </a:solidFill>
              </a:rPr>
              <a:t>Excavators</a:t>
            </a:r>
          </a:p>
        </p:txBody>
      </p:sp>
      <p:sp>
        <p:nvSpPr>
          <p:cNvPr id="8" name="object 8"/>
          <p:cNvSpPr/>
          <p:nvPr/>
        </p:nvSpPr>
        <p:spPr>
          <a:xfrm>
            <a:off x="913428" y="1006975"/>
            <a:ext cx="3114040" cy="280670"/>
          </a:xfrm>
          <a:custGeom>
            <a:avLst/>
            <a:gdLst/>
            <a:ahLst/>
            <a:cxnLst/>
            <a:rect l="l" t="t" r="r" b="b"/>
            <a:pathLst>
              <a:path w="3114040" h="280669">
                <a:moveTo>
                  <a:pt x="3113532" y="0"/>
                </a:moveTo>
                <a:lnTo>
                  <a:pt x="0" y="0"/>
                </a:lnTo>
                <a:lnTo>
                  <a:pt x="0" y="280415"/>
                </a:lnTo>
                <a:lnTo>
                  <a:pt x="3113532" y="280415"/>
                </a:lnTo>
                <a:lnTo>
                  <a:pt x="311353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2107" y="1523053"/>
            <a:ext cx="3065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20" dirty="0">
                <a:latin typeface="Calibri"/>
                <a:cs typeface="Calibri"/>
              </a:rPr>
              <a:t>Safe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Excavation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around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Utilities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Main</a:t>
            </a:r>
            <a:r>
              <a:rPr sz="1800" spc="-10" dirty="0">
                <a:latin typeface="Calibri"/>
                <a:cs typeface="Calibri"/>
              </a:rPr>
              <a:t> Repair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131" y="2040265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•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13428" y="2077895"/>
            <a:ext cx="3460354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0" dirty="0">
                <a:highlight>
                  <a:srgbClr val="C0C0C0"/>
                </a:highlight>
                <a:latin typeface="Calibri"/>
                <a:cs typeface="Calibri"/>
              </a:rPr>
              <a:t>Pit</a:t>
            </a:r>
            <a:r>
              <a:rPr sz="180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C0C0C0"/>
                </a:highlight>
                <a:latin typeface="Calibri"/>
                <a:cs typeface="Calibri"/>
              </a:rPr>
              <a:t>Cleaning</a:t>
            </a:r>
            <a:r>
              <a:rPr sz="1800" spc="2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C0C0C0"/>
                </a:highlight>
                <a:latin typeface="Calibri"/>
                <a:cs typeface="Calibri"/>
              </a:rPr>
              <a:t>(Car</a:t>
            </a:r>
            <a:r>
              <a:rPr sz="1800" spc="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15" dirty="0">
                <a:highlight>
                  <a:srgbClr val="C0C0C0"/>
                </a:highlight>
                <a:latin typeface="Calibri"/>
                <a:cs typeface="Calibri"/>
              </a:rPr>
              <a:t>Wash,</a:t>
            </a:r>
            <a:r>
              <a:rPr sz="1800" spc="-1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30" dirty="0">
                <a:highlight>
                  <a:srgbClr val="C0C0C0"/>
                </a:highlight>
                <a:latin typeface="Calibri"/>
                <a:cs typeface="Calibri"/>
              </a:rPr>
              <a:t>Elevator,</a:t>
            </a:r>
            <a:r>
              <a:rPr sz="1800" spc="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C0C0C0"/>
                </a:highlight>
                <a:latin typeface="Calibri"/>
                <a:cs typeface="Calibri"/>
              </a:rPr>
              <a:t>e</a:t>
            </a:r>
            <a:r>
              <a:rPr lang="en-US" sz="1800" spc="-10" dirty="0">
                <a:highlight>
                  <a:srgbClr val="C0C0C0"/>
                </a:highlight>
                <a:latin typeface="Calibri"/>
                <a:cs typeface="Calibri"/>
              </a:rPr>
              <a:t>t</a:t>
            </a:r>
            <a:r>
              <a:rPr sz="1800" spc="-10" dirty="0">
                <a:highlight>
                  <a:srgbClr val="C0C0C0"/>
                </a:highlight>
                <a:latin typeface="Calibri"/>
                <a:cs typeface="Calibri"/>
              </a:rPr>
              <a:t>c.</a:t>
            </a:r>
            <a:endParaRPr sz="1800" dirty="0">
              <a:highlight>
                <a:srgbClr val="C0C0C0"/>
              </a:highlight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4131" y="2357362"/>
            <a:ext cx="2153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10" dirty="0">
                <a:latin typeface="Calibri"/>
                <a:cs typeface="Calibri"/>
              </a:rPr>
              <a:t>Electrical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Fault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Repair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2374" y="2599327"/>
            <a:ext cx="132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•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95253" y="2648513"/>
            <a:ext cx="1629410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Fence</a:t>
            </a: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Installation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861" y="2916656"/>
            <a:ext cx="391414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20" dirty="0">
                <a:highlight>
                  <a:srgbClr val="95C93D"/>
                </a:highlight>
                <a:latin typeface="Calibri"/>
                <a:cs typeface="Calibri"/>
              </a:rPr>
              <a:t>Telephone</a:t>
            </a: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Pole</a:t>
            </a:r>
            <a:r>
              <a:rPr sz="1800" spc="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Installation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and 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Removal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latin typeface="Calibri"/>
                <a:cs typeface="Calibri"/>
              </a:rPr>
              <a:t>Anode </a:t>
            </a:r>
            <a:r>
              <a:rPr sz="1800" spc="-10" dirty="0">
                <a:latin typeface="Calibri"/>
                <a:cs typeface="Calibri"/>
              </a:rPr>
              <a:t>Replacement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0" dirty="0">
                <a:latin typeface="Calibri"/>
                <a:cs typeface="Calibri"/>
              </a:rPr>
              <a:t>Large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Excavations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Valve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Exercising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25" dirty="0">
                <a:highlight>
                  <a:srgbClr val="95C93D"/>
                </a:highlight>
                <a:latin typeface="Calibri"/>
                <a:cs typeface="Calibri"/>
              </a:rPr>
              <a:t>Water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25" dirty="0">
                <a:highlight>
                  <a:srgbClr val="95C93D"/>
                </a:highlight>
                <a:latin typeface="Calibri"/>
                <a:cs typeface="Calibri"/>
              </a:rPr>
              <a:t>Valve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Replacement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Gas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Line</a:t>
            </a:r>
            <a:r>
              <a:rPr sz="1800" spc="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Repair/Shutoff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Fire</a:t>
            </a:r>
            <a:r>
              <a:rPr sz="1800" spc="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Hydrant</a:t>
            </a: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Maintenance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5" dirty="0">
                <a:latin typeface="Calibri"/>
                <a:cs typeface="Calibri"/>
              </a:rPr>
              <a:t>Excavation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around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Tree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Roots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7210" y="5084756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•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50176" y="5140797"/>
            <a:ext cx="1195070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Spill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Cleanup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4642" y="5335441"/>
            <a:ext cx="31026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latin typeface="Calibri"/>
                <a:cs typeface="Calibri"/>
              </a:rPr>
              <a:t>Fiber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Optic </a:t>
            </a:r>
            <a:r>
              <a:rPr sz="1800" spc="-10" dirty="0">
                <a:latin typeface="Calibri"/>
                <a:cs typeface="Calibri"/>
              </a:rPr>
              <a:t>Repair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Sand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 Filtration 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System</a:t>
            </a:r>
            <a:r>
              <a:rPr sz="1800" spc="-2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Cleanout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20" dirty="0">
                <a:highlight>
                  <a:srgbClr val="C0C0C0"/>
                </a:highlight>
                <a:latin typeface="Calibri"/>
                <a:cs typeface="Calibri"/>
              </a:rPr>
              <a:t>Vacuum</a:t>
            </a:r>
            <a:r>
              <a:rPr sz="1800" spc="-15" dirty="0">
                <a:highlight>
                  <a:srgbClr val="C0C0C0"/>
                </a:highlight>
                <a:latin typeface="Calibri"/>
                <a:cs typeface="Calibri"/>
              </a:rPr>
              <a:t> Roof</a:t>
            </a:r>
            <a:r>
              <a:rPr sz="1800" spc="-10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15" dirty="0">
                <a:highlight>
                  <a:srgbClr val="C0C0C0"/>
                </a:highlight>
                <a:latin typeface="Calibri"/>
                <a:cs typeface="Calibri"/>
              </a:rPr>
              <a:t>Rock</a:t>
            </a:r>
            <a:endParaRPr sz="1800" dirty="0">
              <a:highlight>
                <a:srgbClr val="C0C0C0"/>
              </a:highlight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65217" y="975188"/>
            <a:ext cx="2205355" cy="829310"/>
          </a:xfrm>
          <a:custGeom>
            <a:avLst/>
            <a:gdLst/>
            <a:ahLst/>
            <a:cxnLst/>
            <a:rect l="l" t="t" r="r" b="b"/>
            <a:pathLst>
              <a:path w="2205354" h="829310">
                <a:moveTo>
                  <a:pt x="2205228" y="274320"/>
                </a:moveTo>
                <a:lnTo>
                  <a:pt x="1972043" y="274320"/>
                </a:lnTo>
                <a:lnTo>
                  <a:pt x="1972043" y="0"/>
                </a:lnTo>
                <a:lnTo>
                  <a:pt x="51816" y="0"/>
                </a:lnTo>
                <a:lnTo>
                  <a:pt x="0" y="0"/>
                </a:lnTo>
                <a:lnTo>
                  <a:pt x="0" y="274320"/>
                </a:lnTo>
                <a:lnTo>
                  <a:pt x="0" y="280416"/>
                </a:lnTo>
                <a:lnTo>
                  <a:pt x="0" y="548640"/>
                </a:lnTo>
                <a:lnTo>
                  <a:pt x="0" y="554736"/>
                </a:lnTo>
                <a:lnTo>
                  <a:pt x="0" y="829056"/>
                </a:lnTo>
                <a:lnTo>
                  <a:pt x="51816" y="829056"/>
                </a:lnTo>
                <a:lnTo>
                  <a:pt x="1978139" y="829056"/>
                </a:lnTo>
                <a:lnTo>
                  <a:pt x="1978139" y="554736"/>
                </a:lnTo>
                <a:lnTo>
                  <a:pt x="2205228" y="554736"/>
                </a:lnTo>
                <a:lnTo>
                  <a:pt x="2205228" y="27432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385394"/>
              </p:ext>
            </p:extLst>
          </p:nvPr>
        </p:nvGraphicFramePr>
        <p:xfrm>
          <a:off x="752107" y="712475"/>
          <a:ext cx="8790305" cy="971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13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71740">
                <a:tc>
                  <a:txBody>
                    <a:bodyPr/>
                    <a:lstStyle/>
                    <a:p>
                      <a:pPr marL="162560" indent="-13144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Arial"/>
                        <a:buChar char="•"/>
                        <a:tabLst>
                          <a:tab pos="163195" algn="l"/>
                        </a:tabLst>
                      </a:pP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Light</a:t>
                      </a:r>
                      <a:r>
                        <a:rPr sz="1800" spc="-1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Pole</a:t>
                      </a: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Installation</a:t>
                      </a:r>
                      <a:endParaRPr sz="1800" dirty="0">
                        <a:highlight>
                          <a:srgbClr val="95C93D"/>
                        </a:highlight>
                        <a:latin typeface="Calibri"/>
                        <a:cs typeface="Calibri"/>
                      </a:endParaRPr>
                    </a:p>
                    <a:p>
                      <a:pPr marL="162560" indent="-13144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163195" algn="l"/>
                        </a:tabLst>
                      </a:pPr>
                      <a:r>
                        <a:rPr sz="1800" spc="-10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Directional</a:t>
                      </a:r>
                      <a:r>
                        <a:rPr sz="1800" spc="3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Drilling</a:t>
                      </a:r>
                      <a:r>
                        <a:rPr sz="1800" spc="50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Mud</a:t>
                      </a:r>
                      <a:r>
                        <a:rPr sz="1800" spc="2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Recovery</a:t>
                      </a:r>
                      <a:endParaRPr sz="1800" dirty="0">
                        <a:highlight>
                          <a:srgbClr val="95C93D"/>
                        </a:highlight>
                        <a:latin typeface="Calibri"/>
                        <a:cs typeface="Calibri"/>
                      </a:endParaRPr>
                    </a:p>
                    <a:p>
                      <a:pPr marL="162560" indent="-13144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163195" algn="l"/>
                        </a:tabLst>
                      </a:pP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Potholing/Daylighting</a:t>
                      </a:r>
                      <a:endParaRPr sz="1800" dirty="0">
                        <a:highlight>
                          <a:srgbClr val="95C93D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359785" indent="-131445">
                        <a:lnSpc>
                          <a:spcPct val="100000"/>
                        </a:lnSpc>
                        <a:spcBef>
                          <a:spcPts val="240"/>
                        </a:spcBef>
                        <a:buFont typeface="Arial"/>
                        <a:buChar char="•"/>
                        <a:tabLst>
                          <a:tab pos="3360420" algn="l"/>
                        </a:tabLst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Valve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Box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Cleanup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3359785" indent="-13144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60420" algn="l"/>
                        </a:tabLst>
                      </a:pPr>
                      <a:r>
                        <a:rPr sz="1800" spc="-1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Catch</a:t>
                      </a:r>
                      <a:r>
                        <a:rPr sz="1800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Basin</a:t>
                      </a:r>
                      <a:r>
                        <a:rPr sz="1800" spc="-1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Cleaning</a:t>
                      </a:r>
                      <a:endParaRPr sz="1800" dirty="0">
                        <a:highlight>
                          <a:srgbClr val="95C93D"/>
                        </a:highlight>
                        <a:latin typeface="Calibri"/>
                        <a:cs typeface="Calibri"/>
                      </a:endParaRPr>
                    </a:p>
                    <a:p>
                      <a:pPr marL="3359785" indent="-13144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60420" algn="l"/>
                        </a:tabLst>
                      </a:pPr>
                      <a:r>
                        <a:rPr sz="1800" spc="-1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Portable</a:t>
                      </a:r>
                      <a:r>
                        <a:rPr sz="1800" spc="30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3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Toilet</a:t>
                      </a:r>
                      <a:r>
                        <a:rPr sz="1800" spc="10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highlight>
                            <a:srgbClr val="95C93D"/>
                          </a:highlight>
                          <a:latin typeface="Calibri"/>
                          <a:cs typeface="Calibri"/>
                        </a:rPr>
                        <a:t>Cleanup</a:t>
                      </a:r>
                      <a:endParaRPr sz="1800" dirty="0">
                        <a:highlight>
                          <a:srgbClr val="95C93D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/>
          <p:nvPr/>
        </p:nvSpPr>
        <p:spPr>
          <a:xfrm>
            <a:off x="7226508" y="1536855"/>
            <a:ext cx="2405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15" dirty="0">
                <a:highlight>
                  <a:srgbClr val="C0C0C0"/>
                </a:highlight>
                <a:latin typeface="Calibri"/>
                <a:cs typeface="Calibri"/>
              </a:rPr>
              <a:t>Recovery</a:t>
            </a:r>
            <a:r>
              <a:rPr sz="1800" spc="-5" dirty="0">
                <a:highlight>
                  <a:srgbClr val="C0C0C0"/>
                </a:highlight>
                <a:latin typeface="Calibri"/>
                <a:cs typeface="Calibri"/>
              </a:rPr>
              <a:t> of</a:t>
            </a:r>
            <a:r>
              <a:rPr sz="1800" spc="-15" dirty="0">
                <a:highlight>
                  <a:srgbClr val="C0C0C0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C0C0C0"/>
                </a:highlight>
                <a:latin typeface="Calibri"/>
                <a:cs typeface="Calibri"/>
              </a:rPr>
              <a:t>Material</a:t>
            </a:r>
            <a:endParaRPr sz="1800" dirty="0">
              <a:highlight>
                <a:srgbClr val="C0C0C0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latin typeface="Calibri"/>
                <a:cs typeface="Calibri"/>
              </a:rPr>
              <a:t>Cleaning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Lateral</a:t>
            </a:r>
            <a:r>
              <a:rPr sz="1800" spc="-5" dirty="0">
                <a:latin typeface="Calibri"/>
                <a:cs typeface="Calibri"/>
              </a:rPr>
              <a:t> Lines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26508" y="2110895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•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401817" y="2130581"/>
            <a:ext cx="1854835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Lift</a:t>
            </a: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Station</a:t>
            </a:r>
            <a:r>
              <a:rPr sz="1800" spc="1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Cleaning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26508" y="2398014"/>
            <a:ext cx="3234055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latin typeface="Calibri"/>
                <a:cs typeface="Calibri"/>
              </a:rPr>
              <a:t>Culvert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Cleanout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0" dirty="0">
                <a:latin typeface="Calibri"/>
                <a:cs typeface="Calibri"/>
              </a:rPr>
              <a:t>Utilize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Truck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0" dirty="0">
                <a:latin typeface="Calibri"/>
                <a:cs typeface="Calibri"/>
              </a:rPr>
              <a:t>Natural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Extraction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latin typeface="Calibri"/>
                <a:cs typeface="Calibri"/>
              </a:rPr>
              <a:t>Cathodic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Protection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latin typeface="Calibri"/>
                <a:cs typeface="Calibri"/>
              </a:rPr>
              <a:t>Service Cut-Off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Connecting</a:t>
            </a:r>
            <a:r>
              <a:rPr sz="1800" spc="1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Service</a:t>
            </a:r>
            <a:r>
              <a:rPr sz="1800" spc="2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5" dirty="0">
                <a:highlight>
                  <a:srgbClr val="95C93D"/>
                </a:highlight>
                <a:latin typeface="Calibri"/>
                <a:cs typeface="Calibri"/>
              </a:rPr>
              <a:t>Tee</a:t>
            </a:r>
            <a:r>
              <a:rPr sz="180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or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Lateral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Pipeline Inspection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0" dirty="0">
                <a:latin typeface="Calibri"/>
                <a:cs typeface="Calibri"/>
              </a:rPr>
              <a:t>Pressure</a:t>
            </a:r>
            <a:r>
              <a:rPr sz="1800" spc="-30" dirty="0">
                <a:latin typeface="Calibri"/>
                <a:cs typeface="Calibri"/>
              </a:rPr>
              <a:t> Testing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5" dirty="0">
                <a:highlight>
                  <a:srgbClr val="95C93D"/>
                </a:highlight>
                <a:latin typeface="Calibri"/>
                <a:cs typeface="Calibri"/>
              </a:rPr>
              <a:t>Slot</a:t>
            </a:r>
            <a:r>
              <a:rPr sz="1800" spc="-2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20" dirty="0">
                <a:highlight>
                  <a:srgbClr val="95C93D"/>
                </a:highlight>
                <a:latin typeface="Calibri"/>
                <a:cs typeface="Calibri"/>
              </a:rPr>
              <a:t>Trenching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26508" y="4883730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•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7371702" y="4911980"/>
            <a:ext cx="2411095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spc="-20" dirty="0">
                <a:highlight>
                  <a:srgbClr val="95C93D"/>
                </a:highlight>
                <a:latin typeface="Calibri"/>
                <a:cs typeface="Calibri"/>
              </a:rPr>
              <a:t>Frozen</a:t>
            </a:r>
            <a:r>
              <a:rPr sz="1800" spc="5" dirty="0">
                <a:highlight>
                  <a:srgbClr val="95C93D"/>
                </a:highlight>
                <a:latin typeface="Calibri"/>
                <a:cs typeface="Calibri"/>
              </a:rPr>
              <a:t> </a:t>
            </a:r>
            <a:r>
              <a:rPr sz="1800" spc="-10" dirty="0">
                <a:highlight>
                  <a:srgbClr val="95C93D"/>
                </a:highlight>
                <a:latin typeface="Calibri"/>
                <a:cs typeface="Calibri"/>
              </a:rPr>
              <a:t>Ground </a:t>
            </a:r>
            <a:r>
              <a:rPr sz="1800" spc="-15" dirty="0">
                <a:highlight>
                  <a:srgbClr val="95C93D"/>
                </a:highlight>
                <a:latin typeface="Calibri"/>
                <a:cs typeface="Calibri"/>
              </a:rPr>
              <a:t>Excavation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34644" y="5228903"/>
            <a:ext cx="2209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spc="-20" dirty="0">
                <a:latin typeface="Calibri"/>
                <a:cs typeface="Calibri"/>
              </a:rPr>
              <a:t>Telephone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Line </a:t>
            </a:r>
            <a:r>
              <a:rPr sz="1800" spc="-10" dirty="0">
                <a:latin typeface="Calibri"/>
                <a:cs typeface="Calibri"/>
              </a:rPr>
              <a:t>Repair</a:t>
            </a:r>
            <a:endParaRPr sz="1800" dirty="0">
              <a:latin typeface="Calibri"/>
              <a:cs typeface="Calibri"/>
            </a:endParaRPr>
          </a:p>
          <a:p>
            <a:pPr marL="143510" indent="-131445">
              <a:lnSpc>
                <a:spcPct val="100000"/>
              </a:lnSpc>
              <a:buFont typeface="Arial"/>
              <a:buChar char="•"/>
              <a:tabLst>
                <a:tab pos="144145" algn="l"/>
              </a:tabLst>
            </a:pPr>
            <a:r>
              <a:rPr sz="1800" spc="-15" dirty="0">
                <a:latin typeface="Calibri"/>
                <a:cs typeface="Calibri"/>
              </a:rPr>
              <a:t>Vault/Hole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Digging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34644" y="5751832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•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401817" y="5798615"/>
            <a:ext cx="2329180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lang="en-US" spc="-5" dirty="0">
                <a:highlight>
                  <a:srgbClr val="95C93D"/>
                </a:highlight>
                <a:latin typeface="Calibri"/>
                <a:cs typeface="Calibri"/>
              </a:rPr>
              <a:t>Street Sign replacement</a:t>
            </a:r>
            <a:endParaRPr sz="1800" dirty="0">
              <a:highlight>
                <a:srgbClr val="95C93D"/>
              </a:highlight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11911" y="6045489"/>
            <a:ext cx="1163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4145" algn="l"/>
              </a:tabLst>
            </a:pPr>
            <a:r>
              <a:rPr sz="1800" dirty="0">
                <a:latin typeface="Calibri"/>
                <a:cs typeface="Calibri"/>
              </a:rPr>
              <a:t>And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More!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0E0D03-377D-449B-BD27-D227CE4B03F9}"/>
              </a:ext>
            </a:extLst>
          </p:cNvPr>
          <p:cNvSpPr/>
          <p:nvPr/>
        </p:nvSpPr>
        <p:spPr>
          <a:xfrm>
            <a:off x="-3062" y="-20745"/>
            <a:ext cx="12192000" cy="596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82F80E0-F2AF-4050-AD89-925313EFC833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126" y="125360"/>
            <a:ext cx="6793230" cy="640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-15">
                <a:solidFill>
                  <a:srgbClr val="95C93D"/>
                </a:solidFill>
              </a:rPr>
              <a:t>Trench</a:t>
            </a:r>
            <a:r>
              <a:rPr sz="4000" spc="-20">
                <a:solidFill>
                  <a:srgbClr val="95C93D"/>
                </a:solidFill>
              </a:rPr>
              <a:t> </a:t>
            </a:r>
            <a:r>
              <a:rPr sz="4000" spc="20">
                <a:solidFill>
                  <a:srgbClr val="95C93D"/>
                </a:solidFill>
              </a:rPr>
              <a:t>Collapse</a:t>
            </a:r>
            <a:r>
              <a:rPr sz="4000" spc="-15">
                <a:solidFill>
                  <a:srgbClr val="95C93D"/>
                </a:solidFill>
              </a:rPr>
              <a:t> </a:t>
            </a:r>
            <a:r>
              <a:rPr sz="4000">
                <a:solidFill>
                  <a:srgbClr val="95C93D"/>
                </a:solidFill>
              </a:rPr>
              <a:t>Rescue</a:t>
            </a:r>
          </a:p>
        </p:txBody>
      </p:sp>
      <p:pic>
        <p:nvPicPr>
          <p:cNvPr id="3" name="object 3"/>
          <p:cNvPicPr/>
          <p:nvPr/>
        </p:nvPicPr>
        <p:blipFill rotWithShape="1">
          <a:blip r:embed="rId3" cstate="print"/>
          <a:srcRect r="-8115" b="-8115"/>
          <a:stretch/>
        </p:blipFill>
        <p:spPr>
          <a:xfrm>
            <a:off x="7354500" y="945564"/>
            <a:ext cx="4726663" cy="5129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1F95BF-4DE2-4047-B19E-F7DEF82CE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2" y="1246909"/>
            <a:ext cx="7048557" cy="408413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5C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88C136-A56F-4F14-8EB2-BF393A5B3191}"/>
              </a:ext>
            </a:extLst>
          </p:cNvPr>
          <p:cNvSpPr/>
          <p:nvPr/>
        </p:nvSpPr>
        <p:spPr>
          <a:xfrm>
            <a:off x="-3062" y="5707378"/>
            <a:ext cx="12192000" cy="1263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2FE50C-9707-4654-AB22-236EB7B9ED9F}"/>
              </a:ext>
            </a:extLst>
          </p:cNvPr>
          <p:cNvSpPr/>
          <p:nvPr/>
        </p:nvSpPr>
        <p:spPr>
          <a:xfrm>
            <a:off x="-3062" y="-20745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786301" y="570368"/>
            <a:ext cx="45719" cy="47513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946400" marR="5080" indent="-2933700">
              <a:lnSpc>
                <a:spcPts val="3240"/>
              </a:lnSpc>
              <a:spcBef>
                <a:spcPts val="505"/>
              </a:spcBef>
            </a:pPr>
            <a:r>
              <a:rPr lang="en-US" dirty="0">
                <a:solidFill>
                  <a:srgbClr val="95C93D"/>
                </a:solidFill>
              </a:rPr>
              <a:t>.</a:t>
            </a:r>
            <a:endParaRPr dirty="0">
              <a:solidFill>
                <a:srgbClr val="95C93D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" y="3065779"/>
            <a:ext cx="426783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10">
                <a:latin typeface="Calibri"/>
                <a:cs typeface="Calibri"/>
              </a:rPr>
              <a:t>Thank</a:t>
            </a:r>
            <a:r>
              <a:rPr sz="2800" b="1" spc="15">
                <a:latin typeface="Calibri"/>
                <a:cs typeface="Calibri"/>
              </a:rPr>
              <a:t> </a:t>
            </a:r>
            <a:r>
              <a:rPr sz="2800" b="1" spc="-15">
                <a:latin typeface="Calibri"/>
                <a:cs typeface="Calibri"/>
              </a:rPr>
              <a:t>you</a:t>
            </a:r>
            <a:r>
              <a:rPr sz="2800" b="1" spc="-10">
                <a:latin typeface="Calibri"/>
                <a:cs typeface="Calibri"/>
              </a:rPr>
              <a:t> </a:t>
            </a:r>
            <a:r>
              <a:rPr sz="2800" b="1" spc="-20">
                <a:latin typeface="Calibri"/>
                <a:cs typeface="Calibri"/>
              </a:rPr>
              <a:t>for</a:t>
            </a:r>
            <a:r>
              <a:rPr sz="2800" b="1" spc="10">
                <a:latin typeface="Calibri"/>
                <a:cs typeface="Calibri"/>
              </a:rPr>
              <a:t> </a:t>
            </a:r>
            <a:r>
              <a:rPr sz="2800" b="1" spc="-15">
                <a:latin typeface="Calibri"/>
                <a:cs typeface="Calibri"/>
              </a:rPr>
              <a:t>your</a:t>
            </a:r>
            <a:r>
              <a:rPr sz="2800" b="1" spc="-5">
                <a:latin typeface="Calibri"/>
                <a:cs typeface="Calibri"/>
              </a:rPr>
              <a:t> time.</a:t>
            </a:r>
            <a:r>
              <a:rPr sz="2800" b="1" spc="15">
                <a:latin typeface="Calibri"/>
                <a:cs typeface="Calibri"/>
              </a:rPr>
              <a:t> </a:t>
            </a:r>
            <a:r>
              <a:rPr sz="2800" b="1" spc="-20">
                <a:latin typeface="Calibri"/>
                <a:cs typeface="Calibri"/>
              </a:rPr>
              <a:t>Are </a:t>
            </a:r>
            <a:r>
              <a:rPr sz="2800" b="1" spc="-620">
                <a:latin typeface="Calibri"/>
                <a:cs typeface="Calibri"/>
              </a:rPr>
              <a:t> </a:t>
            </a:r>
            <a:r>
              <a:rPr sz="2800" b="1" spc="-15">
                <a:latin typeface="Calibri"/>
                <a:cs typeface="Calibri"/>
              </a:rPr>
              <a:t>there</a:t>
            </a:r>
            <a:r>
              <a:rPr sz="2800" b="1" spc="15">
                <a:latin typeface="Calibri"/>
                <a:cs typeface="Calibri"/>
              </a:rPr>
              <a:t> </a:t>
            </a:r>
            <a:r>
              <a:rPr sz="2800" b="1" spc="-25">
                <a:latin typeface="Calibri"/>
                <a:cs typeface="Calibri"/>
              </a:rPr>
              <a:t>any</a:t>
            </a:r>
            <a:r>
              <a:rPr sz="2800" b="1" spc="5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questions?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4275B7F5-DAFE-4B2A-A8BF-59694FBC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149531"/>
            <a:ext cx="254047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xmlns="" id="{06DBCDA3-09F7-4B04-87DE-1D0FFD7BB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" y="5822278"/>
            <a:ext cx="3112522" cy="917004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E0DE8E6-8091-4140-91D3-2F84A0BC2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439" y="5813608"/>
            <a:ext cx="3205785" cy="912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4FA610-F50D-40A9-8327-360CFCFC7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865" y="789611"/>
            <a:ext cx="4439938" cy="294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123E2A-E354-4B43-9E65-4AEE689E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911" y="3204898"/>
            <a:ext cx="3798892" cy="2604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CE3A741-F8B9-45BC-81B9-7471127C7517}"/>
              </a:ext>
            </a:extLst>
          </p:cNvPr>
          <p:cNvSpPr/>
          <p:nvPr/>
        </p:nvSpPr>
        <p:spPr>
          <a:xfrm>
            <a:off x="0" y="0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6600" y="97102"/>
            <a:ext cx="36169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>
                <a:solidFill>
                  <a:srgbClr val="95C93D"/>
                </a:solidFill>
              </a:rPr>
              <a:t>Ti</a:t>
            </a:r>
            <a:r>
              <a:rPr>
                <a:solidFill>
                  <a:srgbClr val="95C93D"/>
                </a:solidFill>
              </a:rPr>
              <a:t>p</a:t>
            </a:r>
            <a:r>
              <a:rPr spc="-5">
                <a:solidFill>
                  <a:srgbClr val="95C93D"/>
                </a:solidFill>
              </a:rPr>
              <a:t>s</a:t>
            </a:r>
            <a:r>
              <a:rPr>
                <a:solidFill>
                  <a:srgbClr val="95C93D"/>
                </a:solidFill>
              </a:rPr>
              <a:t>-</a:t>
            </a:r>
            <a:r>
              <a:rPr spc="-110">
                <a:solidFill>
                  <a:srgbClr val="95C93D"/>
                </a:solidFill>
              </a:rPr>
              <a:t>W</a:t>
            </a:r>
            <a:r>
              <a:rPr>
                <a:solidFill>
                  <a:srgbClr val="95C93D"/>
                </a:solidFill>
              </a:rPr>
              <a:t>e</a:t>
            </a:r>
            <a:r>
              <a:rPr spc="-5">
                <a:solidFill>
                  <a:srgbClr val="95C93D"/>
                </a:solidFill>
              </a:rPr>
              <a:t>i</a:t>
            </a:r>
            <a:r>
              <a:rPr>
                <a:solidFill>
                  <a:srgbClr val="95C93D"/>
                </a:solidFill>
              </a:rPr>
              <a:t>ght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1511" y="1267607"/>
            <a:ext cx="7018020" cy="435673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>
                <a:latin typeface="Calibri"/>
                <a:cs typeface="Calibri"/>
              </a:rPr>
              <a:t>Material</a:t>
            </a:r>
            <a:r>
              <a:rPr sz="2800" spc="-2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type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and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water </a:t>
            </a:r>
            <a:r>
              <a:rPr sz="2800" spc="-10">
                <a:latin typeface="Calibri"/>
                <a:cs typeface="Calibri"/>
              </a:rPr>
              <a:t>usage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can</a:t>
            </a:r>
            <a:r>
              <a:rPr sz="2800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impact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how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5">
                <a:latin typeface="Calibri"/>
                <a:cs typeface="Calibri"/>
              </a:rPr>
              <a:t>much</a:t>
            </a:r>
            <a:r>
              <a:rPr sz="2800" spc="1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debris</a:t>
            </a:r>
            <a:r>
              <a:rPr sz="2800" spc="35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you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can</a:t>
            </a:r>
            <a:r>
              <a:rPr sz="2800" spc="10">
                <a:latin typeface="Calibri"/>
                <a:cs typeface="Calibri"/>
              </a:rPr>
              <a:t> </a:t>
            </a:r>
            <a:r>
              <a:rPr sz="2800" spc="-40">
                <a:latin typeface="Calibri"/>
                <a:cs typeface="Calibri"/>
              </a:rPr>
              <a:t>carry.</a:t>
            </a:r>
            <a:endParaRPr sz="2800">
              <a:latin typeface="Calibri"/>
              <a:cs typeface="Calibri"/>
            </a:endParaRPr>
          </a:p>
          <a:p>
            <a:pPr marL="698500" marR="599440" lvl="1" indent="-228600">
              <a:lnSpc>
                <a:spcPts val="2590"/>
              </a:lnSpc>
              <a:spcBef>
                <a:spcPts val="52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20">
                <a:latin typeface="Calibri"/>
                <a:cs typeface="Calibri"/>
              </a:rPr>
              <a:t>Typical </a:t>
            </a:r>
            <a:r>
              <a:rPr sz="2400" spc="-10">
                <a:latin typeface="Calibri"/>
                <a:cs typeface="Calibri"/>
              </a:rPr>
              <a:t>weights </a:t>
            </a:r>
            <a:r>
              <a:rPr sz="2400">
                <a:latin typeface="Calibri"/>
                <a:cs typeface="Calibri"/>
              </a:rPr>
              <a:t>per </a:t>
            </a:r>
            <a:r>
              <a:rPr sz="2400" spc="-5">
                <a:latin typeface="Calibri"/>
                <a:cs typeface="Calibri"/>
              </a:rPr>
              <a:t>cubic </a:t>
            </a:r>
            <a:r>
              <a:rPr sz="2400" spc="-20">
                <a:latin typeface="Calibri"/>
                <a:cs typeface="Calibri"/>
              </a:rPr>
              <a:t>yard </a:t>
            </a:r>
            <a:r>
              <a:rPr sz="2400">
                <a:latin typeface="Calibri"/>
                <a:cs typeface="Calibri"/>
              </a:rPr>
              <a:t>per engineering </a:t>
            </a:r>
            <a:r>
              <a:rPr sz="2400" spc="-530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toolbox</a:t>
            </a:r>
            <a:endParaRPr sz="24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>
                <a:latin typeface="Calibri"/>
                <a:cs typeface="Calibri"/>
              </a:rPr>
              <a:t>Dry</a:t>
            </a:r>
            <a:r>
              <a:rPr sz="2000" spc="-3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dirt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~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1900</a:t>
            </a:r>
            <a:r>
              <a:rPr sz="2000" spc="-4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lbs.</a:t>
            </a:r>
            <a:endParaRPr sz="20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>
                <a:latin typeface="Calibri"/>
                <a:cs typeface="Calibri"/>
              </a:rPr>
              <a:t>Dry</a:t>
            </a:r>
            <a:r>
              <a:rPr sz="2000" spc="-3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sand</a:t>
            </a:r>
            <a:r>
              <a:rPr sz="2000" spc="-25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~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2375</a:t>
            </a:r>
            <a:r>
              <a:rPr sz="2000" spc="-45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lbs.</a:t>
            </a:r>
            <a:endParaRPr sz="20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>
                <a:latin typeface="Calibri"/>
                <a:cs typeface="Calibri"/>
              </a:rPr>
              <a:t>Mud</a:t>
            </a:r>
            <a:r>
              <a:rPr sz="2000" spc="-4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~</a:t>
            </a:r>
            <a:r>
              <a:rPr sz="2000" spc="-15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2820</a:t>
            </a:r>
            <a:r>
              <a:rPr sz="2000" spc="-5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lbs.</a:t>
            </a:r>
            <a:endParaRPr sz="20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30">
                <a:latin typeface="Calibri"/>
                <a:cs typeface="Calibri"/>
              </a:rPr>
              <a:t>Wet</a:t>
            </a:r>
            <a:r>
              <a:rPr sz="2000" spc="-25">
                <a:latin typeface="Calibri"/>
                <a:cs typeface="Calibri"/>
              </a:rPr>
              <a:t> </a:t>
            </a:r>
            <a:r>
              <a:rPr sz="2000" spc="-20">
                <a:latin typeface="Calibri"/>
                <a:cs typeface="Calibri"/>
              </a:rPr>
              <a:t>gravel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~</a:t>
            </a:r>
            <a:r>
              <a:rPr sz="2000" spc="-1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3060</a:t>
            </a:r>
            <a:r>
              <a:rPr sz="2000" spc="-40">
                <a:latin typeface="Calibri"/>
                <a:cs typeface="Calibri"/>
              </a:rPr>
              <a:t> </a:t>
            </a:r>
            <a:r>
              <a:rPr sz="2000" spc="-5">
                <a:latin typeface="Calibri"/>
                <a:cs typeface="Calibri"/>
              </a:rPr>
              <a:t>lbs.</a:t>
            </a:r>
            <a:endParaRPr sz="2000">
              <a:latin typeface="Calibri"/>
              <a:cs typeface="Calibri"/>
            </a:endParaRPr>
          </a:p>
          <a:p>
            <a:pPr marL="698500" marR="89535" lvl="1" indent="-228600">
              <a:lnSpc>
                <a:spcPts val="2590"/>
              </a:lnSpc>
              <a:spcBef>
                <a:spcPts val="51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>
                <a:latin typeface="Calibri"/>
                <a:cs typeface="Calibri"/>
              </a:rPr>
              <a:t>Volumetric </a:t>
            </a:r>
            <a:r>
              <a:rPr sz="2400" spc="-5">
                <a:latin typeface="Calibri"/>
                <a:cs typeface="Calibri"/>
              </a:rPr>
              <a:t>capacity doesn’t </a:t>
            </a:r>
            <a:r>
              <a:rPr sz="2400">
                <a:latin typeface="Calibri"/>
                <a:cs typeface="Calibri"/>
              </a:rPr>
              <a:t>necessarily mean </a:t>
            </a:r>
            <a:r>
              <a:rPr sz="2400" spc="-10">
                <a:latin typeface="Calibri"/>
                <a:cs typeface="Calibri"/>
              </a:rPr>
              <a:t>max </a:t>
            </a:r>
            <a:r>
              <a:rPr sz="2400" spc="-53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legal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capacity</a:t>
            </a:r>
            <a:endParaRPr sz="2400">
              <a:latin typeface="Calibri"/>
              <a:cs typeface="Calibri"/>
            </a:endParaRPr>
          </a:p>
          <a:p>
            <a:pPr marL="698500" marR="1252855" lvl="1" indent="-228600">
              <a:lnSpc>
                <a:spcPts val="2590"/>
              </a:lnSpc>
              <a:spcBef>
                <a:spcPts val="50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5">
                <a:latin typeface="Calibri"/>
                <a:cs typeface="Calibri"/>
              </a:rPr>
              <a:t>Your</a:t>
            </a:r>
            <a:r>
              <a:rPr sz="2400" spc="1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specific</a:t>
            </a:r>
            <a:r>
              <a:rPr sz="2400" spc="-10">
                <a:latin typeface="Calibri"/>
                <a:cs typeface="Calibri"/>
              </a:rPr>
              <a:t> application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5">
                <a:latin typeface="Calibri"/>
                <a:cs typeface="Calibri"/>
              </a:rPr>
              <a:t>determines</a:t>
            </a:r>
            <a:r>
              <a:rPr sz="2400" spc="-20">
                <a:latin typeface="Calibri"/>
                <a:cs typeface="Calibri"/>
              </a:rPr>
              <a:t> </a:t>
            </a:r>
            <a:r>
              <a:rPr sz="2400" spc="-10">
                <a:latin typeface="Calibri"/>
                <a:cs typeface="Calibri"/>
              </a:rPr>
              <a:t>best </a:t>
            </a:r>
            <a:r>
              <a:rPr sz="2400" spc="-525">
                <a:latin typeface="Calibri"/>
                <a:cs typeface="Calibri"/>
              </a:rPr>
              <a:t> </a:t>
            </a:r>
            <a:r>
              <a:rPr sz="2400" spc="-15">
                <a:latin typeface="Calibri"/>
                <a:cs typeface="Calibri"/>
              </a:rPr>
              <a:t>configuration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1480" y="1577340"/>
            <a:ext cx="4160518" cy="3703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0A9E94-7290-415A-9EAE-8A40BDE32045}"/>
              </a:ext>
            </a:extLst>
          </p:cNvPr>
          <p:cNvSpPr/>
          <p:nvPr/>
        </p:nvSpPr>
        <p:spPr>
          <a:xfrm>
            <a:off x="0" y="5972367"/>
            <a:ext cx="12192000" cy="8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4BC09-892A-4BDB-A0F7-734344CB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90" y="302243"/>
            <a:ext cx="9451817" cy="615553"/>
          </a:xfrm>
        </p:spPr>
        <p:txBody>
          <a:bodyPr/>
          <a:lstStyle/>
          <a:p>
            <a:r>
              <a:rPr lang="en-US" sz="2000" dirty="0">
                <a:solidFill>
                  <a:srgbClr val="95C93D"/>
                </a:solidFill>
              </a:rPr>
              <a:t>TIP: Hydro Excavation kits can be added to your existing combination sewer cleaners. (in most cases)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6ED92E-A375-4111-999D-6BF852147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95" y="1253904"/>
            <a:ext cx="5251012" cy="3938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AF2102-3064-4E22-BD9B-612780734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150" y="1253903"/>
            <a:ext cx="5251012" cy="3938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F4C35C-C115-4763-80BE-7C960673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15" y="4100300"/>
            <a:ext cx="1668028" cy="253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0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0968C04-4759-4FE6-8E0B-FDA42B0A6010}"/>
              </a:ext>
            </a:extLst>
          </p:cNvPr>
          <p:cNvSpPr/>
          <p:nvPr/>
        </p:nvSpPr>
        <p:spPr>
          <a:xfrm>
            <a:off x="-1" y="-30804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35266"/>
            <a:ext cx="844247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35">
                <a:solidFill>
                  <a:srgbClr val="95C93D"/>
                </a:solidFill>
              </a:rPr>
              <a:t>What</a:t>
            </a:r>
            <a:r>
              <a:rPr sz="4000" spc="-5">
                <a:solidFill>
                  <a:srgbClr val="95C93D"/>
                </a:solidFill>
              </a:rPr>
              <a:t> </a:t>
            </a:r>
            <a:r>
              <a:rPr sz="4000" spc="15">
                <a:solidFill>
                  <a:srgbClr val="95C93D"/>
                </a:solidFill>
              </a:rPr>
              <a:t>is</a:t>
            </a:r>
            <a:r>
              <a:rPr sz="4000" spc="-5">
                <a:solidFill>
                  <a:srgbClr val="95C93D"/>
                </a:solidFill>
              </a:rPr>
              <a:t> </a:t>
            </a:r>
            <a:r>
              <a:rPr sz="4000" spc="20">
                <a:solidFill>
                  <a:srgbClr val="95C93D"/>
                </a:solidFill>
              </a:rPr>
              <a:t>a</a:t>
            </a:r>
            <a:r>
              <a:rPr sz="4000" spc="10">
                <a:solidFill>
                  <a:srgbClr val="95C93D"/>
                </a:solidFill>
              </a:rPr>
              <a:t> </a:t>
            </a:r>
            <a:r>
              <a:rPr sz="4000" spc="-10">
                <a:solidFill>
                  <a:srgbClr val="95C93D"/>
                </a:solidFill>
              </a:rPr>
              <a:t>Vacuum</a:t>
            </a:r>
            <a:r>
              <a:rPr sz="4000">
                <a:solidFill>
                  <a:srgbClr val="95C93D"/>
                </a:solidFill>
              </a:rPr>
              <a:t> </a:t>
            </a:r>
            <a:r>
              <a:rPr sz="4000" spc="-10">
                <a:solidFill>
                  <a:srgbClr val="95C93D"/>
                </a:solidFill>
              </a:rPr>
              <a:t>Excavator</a:t>
            </a:r>
            <a:r>
              <a:rPr lang="en-US" sz="4000" spc="-10">
                <a:solidFill>
                  <a:srgbClr val="95C93D"/>
                </a:solidFill>
              </a:rPr>
              <a:t>?</a:t>
            </a:r>
            <a:endParaRPr sz="4000">
              <a:solidFill>
                <a:srgbClr val="95C93D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" y="1336585"/>
            <a:ext cx="5826760" cy="4427855"/>
            <a:chOff x="0" y="1722120"/>
            <a:chExt cx="5826760" cy="44278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22120"/>
              <a:ext cx="5826251" cy="42900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21384" y="5427907"/>
              <a:ext cx="4177665" cy="715645"/>
            </a:xfrm>
            <a:custGeom>
              <a:avLst/>
              <a:gdLst/>
              <a:ahLst/>
              <a:cxnLst/>
              <a:rect l="l" t="t" r="r" b="b"/>
              <a:pathLst>
                <a:path w="4177665" h="715645">
                  <a:moveTo>
                    <a:pt x="0" y="0"/>
                  </a:moveTo>
                  <a:lnTo>
                    <a:pt x="1453819" y="316179"/>
                  </a:lnTo>
                  <a:lnTo>
                    <a:pt x="1453819" y="601281"/>
                  </a:lnTo>
                  <a:lnTo>
                    <a:pt x="1462783" y="645677"/>
                  </a:lnTo>
                  <a:lnTo>
                    <a:pt x="1487225" y="681932"/>
                  </a:lnTo>
                  <a:lnTo>
                    <a:pt x="1523476" y="706376"/>
                  </a:lnTo>
                  <a:lnTo>
                    <a:pt x="1567865" y="715340"/>
                  </a:lnTo>
                  <a:lnTo>
                    <a:pt x="4063161" y="715340"/>
                  </a:lnTo>
                  <a:lnTo>
                    <a:pt x="4107550" y="706376"/>
                  </a:lnTo>
                  <a:lnTo>
                    <a:pt x="4143802" y="681932"/>
                  </a:lnTo>
                  <a:lnTo>
                    <a:pt x="4168244" y="645677"/>
                  </a:lnTo>
                  <a:lnTo>
                    <a:pt x="4177207" y="601281"/>
                  </a:lnTo>
                  <a:lnTo>
                    <a:pt x="4177207" y="145110"/>
                  </a:lnTo>
                  <a:lnTo>
                    <a:pt x="1453819" y="145110"/>
                  </a:lnTo>
                  <a:lnTo>
                    <a:pt x="0" y="0"/>
                  </a:lnTo>
                  <a:close/>
                </a:path>
                <a:path w="4177665" h="715645">
                  <a:moveTo>
                    <a:pt x="4063161" y="31064"/>
                  </a:moveTo>
                  <a:lnTo>
                    <a:pt x="1567865" y="31064"/>
                  </a:lnTo>
                  <a:lnTo>
                    <a:pt x="1523476" y="40025"/>
                  </a:lnTo>
                  <a:lnTo>
                    <a:pt x="1487225" y="64465"/>
                  </a:lnTo>
                  <a:lnTo>
                    <a:pt x="1462783" y="100715"/>
                  </a:lnTo>
                  <a:lnTo>
                    <a:pt x="1453819" y="145110"/>
                  </a:lnTo>
                  <a:lnTo>
                    <a:pt x="4177207" y="145110"/>
                  </a:lnTo>
                  <a:lnTo>
                    <a:pt x="4168244" y="100715"/>
                  </a:lnTo>
                  <a:lnTo>
                    <a:pt x="4143802" y="64465"/>
                  </a:lnTo>
                  <a:lnTo>
                    <a:pt x="4107550" y="40025"/>
                  </a:lnTo>
                  <a:lnTo>
                    <a:pt x="4063161" y="31064"/>
                  </a:lnTo>
                  <a:close/>
                </a:path>
              </a:pathLst>
            </a:custGeom>
            <a:solidFill>
              <a:srgbClr val="C3D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1384" y="5427907"/>
              <a:ext cx="4177665" cy="715645"/>
            </a:xfrm>
            <a:custGeom>
              <a:avLst/>
              <a:gdLst/>
              <a:ahLst/>
              <a:cxnLst/>
              <a:rect l="l" t="t" r="r" b="b"/>
              <a:pathLst>
                <a:path w="4177665" h="715645">
                  <a:moveTo>
                    <a:pt x="1453819" y="145110"/>
                  </a:moveTo>
                  <a:lnTo>
                    <a:pt x="1462783" y="100715"/>
                  </a:lnTo>
                  <a:lnTo>
                    <a:pt x="1487225" y="64465"/>
                  </a:lnTo>
                  <a:lnTo>
                    <a:pt x="1523476" y="40025"/>
                  </a:lnTo>
                  <a:lnTo>
                    <a:pt x="1567865" y="31064"/>
                  </a:lnTo>
                  <a:lnTo>
                    <a:pt x="1907717" y="31064"/>
                  </a:lnTo>
                  <a:lnTo>
                    <a:pt x="2588564" y="31064"/>
                  </a:lnTo>
                  <a:lnTo>
                    <a:pt x="4063161" y="31064"/>
                  </a:lnTo>
                  <a:lnTo>
                    <a:pt x="4107550" y="40025"/>
                  </a:lnTo>
                  <a:lnTo>
                    <a:pt x="4143802" y="64465"/>
                  </a:lnTo>
                  <a:lnTo>
                    <a:pt x="4168244" y="100715"/>
                  </a:lnTo>
                  <a:lnTo>
                    <a:pt x="4177207" y="145110"/>
                  </a:lnTo>
                  <a:lnTo>
                    <a:pt x="4177207" y="316179"/>
                  </a:lnTo>
                  <a:lnTo>
                    <a:pt x="4177207" y="601281"/>
                  </a:lnTo>
                  <a:lnTo>
                    <a:pt x="4168244" y="645677"/>
                  </a:lnTo>
                  <a:lnTo>
                    <a:pt x="4143802" y="681932"/>
                  </a:lnTo>
                  <a:lnTo>
                    <a:pt x="4107550" y="706376"/>
                  </a:lnTo>
                  <a:lnTo>
                    <a:pt x="4063161" y="715340"/>
                  </a:lnTo>
                  <a:lnTo>
                    <a:pt x="2588564" y="715340"/>
                  </a:lnTo>
                  <a:lnTo>
                    <a:pt x="1907717" y="715340"/>
                  </a:lnTo>
                  <a:lnTo>
                    <a:pt x="1567865" y="715340"/>
                  </a:lnTo>
                  <a:lnTo>
                    <a:pt x="1523476" y="706376"/>
                  </a:lnTo>
                  <a:lnTo>
                    <a:pt x="1487225" y="681932"/>
                  </a:lnTo>
                  <a:lnTo>
                    <a:pt x="1462783" y="645677"/>
                  </a:lnTo>
                  <a:lnTo>
                    <a:pt x="1453819" y="601281"/>
                  </a:lnTo>
                  <a:lnTo>
                    <a:pt x="1453819" y="316179"/>
                  </a:lnTo>
                  <a:lnTo>
                    <a:pt x="0" y="0"/>
                  </a:lnTo>
                  <a:lnTo>
                    <a:pt x="1453819" y="14511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65151" y="5149755"/>
            <a:ext cx="2351405" cy="5397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398780">
              <a:lnSpc>
                <a:spcPts val="2020"/>
              </a:lnSpc>
              <a:spcBef>
                <a:spcPts val="175"/>
              </a:spcBef>
            </a:pPr>
            <a:r>
              <a:rPr sz="1700" spc="-20">
                <a:latin typeface="Calibri"/>
                <a:cs typeface="Calibri"/>
              </a:rPr>
              <a:t>Excavation </a:t>
            </a:r>
            <a:r>
              <a:rPr sz="1700" spc="-10">
                <a:latin typeface="Calibri"/>
                <a:cs typeface="Calibri"/>
              </a:rPr>
              <a:t>Media </a:t>
            </a:r>
            <a:r>
              <a:rPr sz="1700" spc="-5">
                <a:latin typeface="Calibri"/>
                <a:cs typeface="Calibri"/>
              </a:rPr>
              <a:t> </a:t>
            </a:r>
            <a:r>
              <a:rPr sz="1700" spc="-10">
                <a:latin typeface="Calibri"/>
                <a:cs typeface="Calibri"/>
              </a:rPr>
              <a:t>(Compressed</a:t>
            </a:r>
            <a:r>
              <a:rPr sz="1700" spc="-35">
                <a:latin typeface="Calibri"/>
                <a:cs typeface="Calibri"/>
              </a:rPr>
              <a:t> </a:t>
            </a:r>
            <a:r>
              <a:rPr sz="1700" spc="-5">
                <a:latin typeface="Calibri"/>
                <a:cs typeface="Calibri"/>
              </a:rPr>
              <a:t>Air</a:t>
            </a:r>
            <a:r>
              <a:rPr sz="1700" spc="-25">
                <a:latin typeface="Calibri"/>
                <a:cs typeface="Calibri"/>
              </a:rPr>
              <a:t> </a:t>
            </a:r>
            <a:r>
              <a:rPr sz="1700" spc="-10">
                <a:latin typeface="Calibri"/>
                <a:cs typeface="Calibri"/>
              </a:rPr>
              <a:t>or</a:t>
            </a:r>
            <a:r>
              <a:rPr sz="1700" spc="-25">
                <a:latin typeface="Calibri"/>
                <a:cs typeface="Calibri"/>
              </a:rPr>
              <a:t> Water)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11671" y="1253438"/>
            <a:ext cx="3853179" cy="2846070"/>
            <a:chOff x="1652257" y="1459739"/>
            <a:chExt cx="3853179" cy="2846070"/>
          </a:xfrm>
        </p:grpSpPr>
        <p:sp>
          <p:nvSpPr>
            <p:cNvPr id="9" name="object 9"/>
            <p:cNvSpPr/>
            <p:nvPr/>
          </p:nvSpPr>
          <p:spPr>
            <a:xfrm>
              <a:off x="2878277" y="2135126"/>
              <a:ext cx="2620645" cy="2164080"/>
            </a:xfrm>
            <a:custGeom>
              <a:avLst/>
              <a:gdLst/>
              <a:ahLst/>
              <a:cxnLst/>
              <a:rect l="l" t="t" r="r" b="b"/>
              <a:pathLst>
                <a:path w="2620645" h="2164079">
                  <a:moveTo>
                    <a:pt x="1196136" y="685800"/>
                  </a:moveTo>
                  <a:lnTo>
                    <a:pt x="585774" y="685800"/>
                  </a:lnTo>
                  <a:lnTo>
                    <a:pt x="0" y="2163737"/>
                  </a:lnTo>
                  <a:lnTo>
                    <a:pt x="1196136" y="685800"/>
                  </a:lnTo>
                  <a:close/>
                </a:path>
                <a:path w="2620645" h="2164079">
                  <a:moveTo>
                    <a:pt x="2506014" y="0"/>
                  </a:moveTo>
                  <a:lnTo>
                    <a:pt x="293166" y="0"/>
                  </a:lnTo>
                  <a:lnTo>
                    <a:pt x="248679" y="8981"/>
                  </a:lnTo>
                  <a:lnTo>
                    <a:pt x="212347" y="33475"/>
                  </a:lnTo>
                  <a:lnTo>
                    <a:pt x="187850" y="69806"/>
                  </a:lnTo>
                  <a:lnTo>
                    <a:pt x="178866" y="114300"/>
                  </a:lnTo>
                  <a:lnTo>
                    <a:pt x="178866" y="571500"/>
                  </a:lnTo>
                  <a:lnTo>
                    <a:pt x="187850" y="615987"/>
                  </a:lnTo>
                  <a:lnTo>
                    <a:pt x="212347" y="652319"/>
                  </a:lnTo>
                  <a:lnTo>
                    <a:pt x="248679" y="676816"/>
                  </a:lnTo>
                  <a:lnTo>
                    <a:pt x="293166" y="685800"/>
                  </a:lnTo>
                  <a:lnTo>
                    <a:pt x="2506014" y="685800"/>
                  </a:lnTo>
                  <a:lnTo>
                    <a:pt x="2550502" y="676816"/>
                  </a:lnTo>
                  <a:lnTo>
                    <a:pt x="2586834" y="652319"/>
                  </a:lnTo>
                  <a:lnTo>
                    <a:pt x="2611331" y="615987"/>
                  </a:lnTo>
                  <a:lnTo>
                    <a:pt x="2620314" y="571500"/>
                  </a:lnTo>
                  <a:lnTo>
                    <a:pt x="2620314" y="114300"/>
                  </a:lnTo>
                  <a:lnTo>
                    <a:pt x="2611331" y="69806"/>
                  </a:lnTo>
                  <a:lnTo>
                    <a:pt x="2586834" y="33475"/>
                  </a:lnTo>
                  <a:lnTo>
                    <a:pt x="2550502" y="8981"/>
                  </a:lnTo>
                  <a:lnTo>
                    <a:pt x="2506014" y="0"/>
                  </a:lnTo>
                  <a:close/>
                </a:path>
              </a:pathLst>
            </a:custGeom>
            <a:solidFill>
              <a:srgbClr val="C3D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78277" y="2135126"/>
              <a:ext cx="2620645" cy="2164080"/>
            </a:xfrm>
            <a:custGeom>
              <a:avLst/>
              <a:gdLst/>
              <a:ahLst/>
              <a:cxnLst/>
              <a:rect l="l" t="t" r="r" b="b"/>
              <a:pathLst>
                <a:path w="2620645" h="2164079">
                  <a:moveTo>
                    <a:pt x="178866" y="114300"/>
                  </a:moveTo>
                  <a:lnTo>
                    <a:pt x="187850" y="69806"/>
                  </a:lnTo>
                  <a:lnTo>
                    <a:pt x="212347" y="33475"/>
                  </a:lnTo>
                  <a:lnTo>
                    <a:pt x="248679" y="8981"/>
                  </a:lnTo>
                  <a:lnTo>
                    <a:pt x="293166" y="0"/>
                  </a:lnTo>
                  <a:lnTo>
                    <a:pt x="585774" y="0"/>
                  </a:lnTo>
                  <a:lnTo>
                    <a:pt x="1196136" y="0"/>
                  </a:lnTo>
                  <a:lnTo>
                    <a:pt x="2506014" y="0"/>
                  </a:lnTo>
                  <a:lnTo>
                    <a:pt x="2550502" y="8981"/>
                  </a:lnTo>
                  <a:lnTo>
                    <a:pt x="2586834" y="33475"/>
                  </a:lnTo>
                  <a:lnTo>
                    <a:pt x="2611331" y="69806"/>
                  </a:lnTo>
                  <a:lnTo>
                    <a:pt x="2620314" y="114300"/>
                  </a:lnTo>
                  <a:lnTo>
                    <a:pt x="2620314" y="400050"/>
                  </a:lnTo>
                  <a:lnTo>
                    <a:pt x="2620314" y="571500"/>
                  </a:lnTo>
                  <a:lnTo>
                    <a:pt x="2611331" y="615987"/>
                  </a:lnTo>
                  <a:lnTo>
                    <a:pt x="2586834" y="652319"/>
                  </a:lnTo>
                  <a:lnTo>
                    <a:pt x="2550502" y="676816"/>
                  </a:lnTo>
                  <a:lnTo>
                    <a:pt x="2506014" y="685800"/>
                  </a:lnTo>
                  <a:lnTo>
                    <a:pt x="1196136" y="685800"/>
                  </a:lnTo>
                  <a:lnTo>
                    <a:pt x="0" y="2163737"/>
                  </a:lnTo>
                  <a:lnTo>
                    <a:pt x="585774" y="685800"/>
                  </a:lnTo>
                  <a:lnTo>
                    <a:pt x="293166" y="685800"/>
                  </a:lnTo>
                  <a:lnTo>
                    <a:pt x="248679" y="676816"/>
                  </a:lnTo>
                  <a:lnTo>
                    <a:pt x="212347" y="652319"/>
                  </a:lnTo>
                  <a:lnTo>
                    <a:pt x="187850" y="615987"/>
                  </a:lnTo>
                  <a:lnTo>
                    <a:pt x="178866" y="571500"/>
                  </a:lnTo>
                  <a:lnTo>
                    <a:pt x="178866" y="400050"/>
                  </a:lnTo>
                  <a:lnTo>
                    <a:pt x="178866" y="114300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8607" y="1466089"/>
              <a:ext cx="2342515" cy="1936750"/>
            </a:xfrm>
            <a:custGeom>
              <a:avLst/>
              <a:gdLst/>
              <a:ahLst/>
              <a:cxnLst/>
              <a:rect l="l" t="t" r="r" b="b"/>
              <a:pathLst>
                <a:path w="2342515" h="1936750">
                  <a:moveTo>
                    <a:pt x="988834" y="446532"/>
                  </a:moveTo>
                  <a:lnTo>
                    <a:pt x="408952" y="446532"/>
                  </a:lnTo>
                  <a:lnTo>
                    <a:pt x="0" y="1936470"/>
                  </a:lnTo>
                  <a:lnTo>
                    <a:pt x="988834" y="446532"/>
                  </a:lnTo>
                  <a:close/>
                </a:path>
                <a:path w="2342515" h="1936750">
                  <a:moveTo>
                    <a:pt x="2267470" y="0"/>
                  </a:moveTo>
                  <a:lnTo>
                    <a:pt x="96786" y="0"/>
                  </a:lnTo>
                  <a:lnTo>
                    <a:pt x="67820" y="5849"/>
                  </a:lnTo>
                  <a:lnTo>
                    <a:pt x="44164" y="21799"/>
                  </a:lnTo>
                  <a:lnTo>
                    <a:pt x="28213" y="45455"/>
                  </a:lnTo>
                  <a:lnTo>
                    <a:pt x="22364" y="74422"/>
                  </a:lnTo>
                  <a:lnTo>
                    <a:pt x="22364" y="372110"/>
                  </a:lnTo>
                  <a:lnTo>
                    <a:pt x="28213" y="401076"/>
                  </a:lnTo>
                  <a:lnTo>
                    <a:pt x="44164" y="424732"/>
                  </a:lnTo>
                  <a:lnTo>
                    <a:pt x="67820" y="440682"/>
                  </a:lnTo>
                  <a:lnTo>
                    <a:pt x="96786" y="446532"/>
                  </a:lnTo>
                  <a:lnTo>
                    <a:pt x="2267470" y="446532"/>
                  </a:lnTo>
                  <a:lnTo>
                    <a:pt x="2296437" y="440682"/>
                  </a:lnTo>
                  <a:lnTo>
                    <a:pt x="2320093" y="424732"/>
                  </a:lnTo>
                  <a:lnTo>
                    <a:pt x="2336043" y="401076"/>
                  </a:lnTo>
                  <a:lnTo>
                    <a:pt x="2341892" y="372110"/>
                  </a:lnTo>
                  <a:lnTo>
                    <a:pt x="2341892" y="74422"/>
                  </a:lnTo>
                  <a:lnTo>
                    <a:pt x="2336043" y="45455"/>
                  </a:lnTo>
                  <a:lnTo>
                    <a:pt x="2320093" y="21799"/>
                  </a:lnTo>
                  <a:lnTo>
                    <a:pt x="2296437" y="5849"/>
                  </a:lnTo>
                  <a:lnTo>
                    <a:pt x="2267470" y="0"/>
                  </a:lnTo>
                  <a:close/>
                </a:path>
              </a:pathLst>
            </a:custGeom>
            <a:solidFill>
              <a:srgbClr val="C3D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58607" y="1466089"/>
              <a:ext cx="2342515" cy="1936750"/>
            </a:xfrm>
            <a:custGeom>
              <a:avLst/>
              <a:gdLst/>
              <a:ahLst/>
              <a:cxnLst/>
              <a:rect l="l" t="t" r="r" b="b"/>
              <a:pathLst>
                <a:path w="2342515" h="1936750">
                  <a:moveTo>
                    <a:pt x="22364" y="74422"/>
                  </a:moveTo>
                  <a:lnTo>
                    <a:pt x="28213" y="45455"/>
                  </a:lnTo>
                  <a:lnTo>
                    <a:pt x="44164" y="21799"/>
                  </a:lnTo>
                  <a:lnTo>
                    <a:pt x="67820" y="5849"/>
                  </a:lnTo>
                  <a:lnTo>
                    <a:pt x="96786" y="0"/>
                  </a:lnTo>
                  <a:lnTo>
                    <a:pt x="408952" y="0"/>
                  </a:lnTo>
                  <a:lnTo>
                    <a:pt x="988834" y="0"/>
                  </a:lnTo>
                  <a:lnTo>
                    <a:pt x="2267470" y="0"/>
                  </a:lnTo>
                  <a:lnTo>
                    <a:pt x="2296437" y="5849"/>
                  </a:lnTo>
                  <a:lnTo>
                    <a:pt x="2320093" y="21799"/>
                  </a:lnTo>
                  <a:lnTo>
                    <a:pt x="2336043" y="45455"/>
                  </a:lnTo>
                  <a:lnTo>
                    <a:pt x="2341892" y="74422"/>
                  </a:lnTo>
                  <a:lnTo>
                    <a:pt x="2341892" y="260477"/>
                  </a:lnTo>
                  <a:lnTo>
                    <a:pt x="2341892" y="372110"/>
                  </a:lnTo>
                  <a:lnTo>
                    <a:pt x="2336043" y="401076"/>
                  </a:lnTo>
                  <a:lnTo>
                    <a:pt x="2320093" y="424732"/>
                  </a:lnTo>
                  <a:lnTo>
                    <a:pt x="2296437" y="440682"/>
                  </a:lnTo>
                  <a:lnTo>
                    <a:pt x="2267470" y="446532"/>
                  </a:lnTo>
                  <a:lnTo>
                    <a:pt x="988834" y="446532"/>
                  </a:lnTo>
                  <a:lnTo>
                    <a:pt x="0" y="1936470"/>
                  </a:lnTo>
                  <a:lnTo>
                    <a:pt x="408952" y="446532"/>
                  </a:lnTo>
                  <a:lnTo>
                    <a:pt x="96786" y="446532"/>
                  </a:lnTo>
                  <a:lnTo>
                    <a:pt x="67820" y="440682"/>
                  </a:lnTo>
                  <a:lnTo>
                    <a:pt x="44164" y="424732"/>
                  </a:lnTo>
                  <a:lnTo>
                    <a:pt x="28213" y="401076"/>
                  </a:lnTo>
                  <a:lnTo>
                    <a:pt x="22364" y="372110"/>
                  </a:lnTo>
                  <a:lnTo>
                    <a:pt x="22364" y="260477"/>
                  </a:lnTo>
                  <a:lnTo>
                    <a:pt x="22364" y="74422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96703" y="1336585"/>
            <a:ext cx="3348354" cy="1200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spc="-10">
                <a:latin typeface="Calibri"/>
                <a:cs typeface="Calibri"/>
              </a:rPr>
              <a:t>Debris</a:t>
            </a:r>
            <a:r>
              <a:rPr sz="1700" spc="-25">
                <a:latin typeface="Calibri"/>
                <a:cs typeface="Calibri"/>
              </a:rPr>
              <a:t> </a:t>
            </a:r>
            <a:r>
              <a:rPr sz="1700" spc="-15">
                <a:latin typeface="Calibri"/>
                <a:cs typeface="Calibri"/>
              </a:rPr>
              <a:t>Containment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 marL="1837055" marR="5080" indent="-530860">
              <a:lnSpc>
                <a:spcPts val="2020"/>
              </a:lnSpc>
              <a:spcBef>
                <a:spcPts val="1170"/>
              </a:spcBef>
            </a:pPr>
            <a:r>
              <a:rPr sz="1700" spc="-25">
                <a:latin typeface="Calibri"/>
                <a:cs typeface="Calibri"/>
              </a:rPr>
              <a:t>Vacuum </a:t>
            </a:r>
            <a:r>
              <a:rPr sz="1700" spc="-20">
                <a:latin typeface="Calibri"/>
                <a:cs typeface="Calibri"/>
              </a:rPr>
              <a:t>System </a:t>
            </a:r>
            <a:r>
              <a:rPr sz="1700" spc="-15">
                <a:latin typeface="Calibri"/>
                <a:cs typeface="Calibri"/>
              </a:rPr>
              <a:t>(Fan </a:t>
            </a:r>
            <a:r>
              <a:rPr sz="1700" spc="-10">
                <a:latin typeface="Calibri"/>
                <a:cs typeface="Calibri"/>
              </a:rPr>
              <a:t>or </a:t>
            </a:r>
            <a:r>
              <a:rPr sz="1700" spc="-370">
                <a:latin typeface="Calibri"/>
                <a:cs typeface="Calibri"/>
              </a:rPr>
              <a:t> </a:t>
            </a:r>
            <a:r>
              <a:rPr sz="1700" spc="-5">
                <a:latin typeface="Calibri"/>
                <a:cs typeface="Calibri"/>
              </a:rPr>
              <a:t>PD</a:t>
            </a:r>
            <a:r>
              <a:rPr sz="1700" spc="-10">
                <a:latin typeface="Calibri"/>
                <a:cs typeface="Calibri"/>
              </a:rPr>
              <a:t> Blower)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7643" y="1359743"/>
            <a:ext cx="6289547" cy="4290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C218EB-818E-4080-8ED6-F290C8588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552" y="162963"/>
            <a:ext cx="3998259" cy="787651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AEE51F-FEB1-4F37-9FD5-7B7BFD17F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139" y="2634360"/>
            <a:ext cx="9557385" cy="615553"/>
          </a:xfrm>
        </p:spPr>
        <p:txBody>
          <a:bodyPr/>
          <a:lstStyle/>
          <a:p>
            <a:r>
              <a:rPr kumimoji="0" lang="en-US" sz="4000" b="0" i="0" u="none" strike="noStrike" kern="0" cap="none" spc="15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Is</a:t>
            </a:r>
            <a:r>
              <a:rPr kumimoji="0" lang="en-US" sz="4000" b="0" i="0" u="none" strike="noStrike" kern="0" cap="none" spc="-25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US" sz="4000" b="0" i="0" u="none" strike="noStrike" kern="0" cap="none" spc="15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Hydro</a:t>
            </a:r>
            <a:r>
              <a:rPr kumimoji="0" lang="en-US" sz="4000" b="0" i="0" u="none" strike="noStrike" kern="0" cap="none" spc="-5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 Excavation</a:t>
            </a:r>
            <a:r>
              <a:rPr kumimoji="0" lang="en-US" sz="4000" b="0" i="0" u="none" strike="noStrike" kern="0" cap="none" spc="-1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lang="en-US" sz="4000" spc="20" dirty="0">
                <a:latin typeface="Arial Black"/>
                <a:ea typeface="+mj-ea"/>
              </a:rPr>
              <a:t>n</a:t>
            </a:r>
            <a:r>
              <a:rPr kumimoji="0" lang="en-US" sz="4000" b="0" i="0" u="none" strike="noStrike" kern="0" cap="none" spc="20" normalizeH="0" baseline="0" noProof="0" dirty="0" err="1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ew</a:t>
            </a:r>
            <a:r>
              <a:rPr kumimoji="0" lang="en-US" sz="4000" b="0" i="0" u="none" strike="noStrike" kern="0" cap="none" spc="2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  <a:ea typeface="+mj-ea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0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7144EC3-BF63-425B-B4EF-8E7737046BCF}"/>
              </a:ext>
            </a:extLst>
          </p:cNvPr>
          <p:cNvSpPr/>
          <p:nvPr/>
        </p:nvSpPr>
        <p:spPr>
          <a:xfrm>
            <a:off x="-1" y="-30804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6351" y="190395"/>
            <a:ext cx="7365365" cy="640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15" dirty="0">
                <a:solidFill>
                  <a:srgbClr val="95C93D"/>
                </a:solidFill>
              </a:rPr>
              <a:t>Is</a:t>
            </a:r>
            <a:r>
              <a:rPr sz="4000" spc="-25" dirty="0">
                <a:solidFill>
                  <a:srgbClr val="95C93D"/>
                </a:solidFill>
              </a:rPr>
              <a:t> </a:t>
            </a:r>
            <a:r>
              <a:rPr sz="4000" spc="15" dirty="0">
                <a:solidFill>
                  <a:srgbClr val="95C93D"/>
                </a:solidFill>
              </a:rPr>
              <a:t>Hydro</a:t>
            </a:r>
            <a:r>
              <a:rPr sz="4000" spc="-5" dirty="0">
                <a:solidFill>
                  <a:srgbClr val="95C93D"/>
                </a:solidFill>
              </a:rPr>
              <a:t> Excavation</a:t>
            </a:r>
            <a:r>
              <a:rPr sz="4000" spc="-10" dirty="0">
                <a:solidFill>
                  <a:srgbClr val="95C93D"/>
                </a:solidFill>
              </a:rPr>
              <a:t> </a:t>
            </a:r>
            <a:r>
              <a:rPr sz="4000" spc="20" dirty="0">
                <a:solidFill>
                  <a:srgbClr val="95C93D"/>
                </a:solidFill>
              </a:rPr>
              <a:t>New?</a:t>
            </a:r>
            <a:endParaRPr sz="4000" dirty="0">
              <a:solidFill>
                <a:srgbClr val="95C93D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2629" y="1061402"/>
            <a:ext cx="4257040" cy="3822700"/>
            <a:chOff x="483108" y="1444752"/>
            <a:chExt cx="4257040" cy="38227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8" y="1444752"/>
              <a:ext cx="4256531" cy="3822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020" y="1484375"/>
              <a:ext cx="4140708" cy="37063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62124" y="4923216"/>
            <a:ext cx="3593465" cy="5397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175"/>
              </a:spcBef>
              <a:buSzPct val="94117"/>
              <a:buFont typeface="Arial"/>
              <a:buChar char="•"/>
              <a:tabLst>
                <a:tab pos="88900" algn="l"/>
              </a:tabLst>
            </a:pP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Dating </a:t>
            </a:r>
            <a:r>
              <a:rPr sz="1700" spc="-5">
                <a:solidFill>
                  <a:srgbClr val="95C93D"/>
                </a:solidFill>
                <a:latin typeface="Calibri"/>
                <a:cs typeface="Calibri"/>
              </a:rPr>
              <a:t>back</a:t>
            </a:r>
            <a:r>
              <a:rPr sz="1700" spc="-2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to</a:t>
            </a:r>
            <a:r>
              <a:rPr sz="1700" spc="-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mid </a:t>
            </a:r>
            <a:r>
              <a:rPr sz="1700" spc="-30">
                <a:solidFill>
                  <a:srgbClr val="95C93D"/>
                </a:solidFill>
                <a:latin typeface="Calibri"/>
                <a:cs typeface="Calibri"/>
              </a:rPr>
              <a:t>1800’s</a:t>
            </a:r>
            <a:r>
              <a:rPr sz="1700" spc="-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miners</a:t>
            </a: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 used </a:t>
            </a:r>
            <a:r>
              <a:rPr sz="1700" spc="-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pressurized</a:t>
            </a: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water to</a:t>
            </a: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break </a:t>
            </a: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up the</a:t>
            </a:r>
            <a:r>
              <a:rPr sz="1700" spc="-5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terrain</a:t>
            </a:r>
            <a:endParaRPr sz="1700">
              <a:solidFill>
                <a:srgbClr val="95C93D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5638" y="1141478"/>
            <a:ext cx="2581656" cy="236524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36249" y="5439157"/>
            <a:ext cx="2378075" cy="796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0"/>
              </a:spcBef>
              <a:buSzPct val="94117"/>
              <a:buFont typeface="Arial"/>
              <a:buChar char="•"/>
              <a:tabLst>
                <a:tab pos="88900" algn="l"/>
              </a:tabLst>
            </a:pP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1969 </a:t>
            </a:r>
            <a:r>
              <a:rPr sz="1700" spc="-20">
                <a:solidFill>
                  <a:srgbClr val="95C93D"/>
                </a:solidFill>
                <a:latin typeface="Calibri"/>
                <a:cs typeface="Calibri"/>
              </a:rPr>
              <a:t>first </a:t>
            </a:r>
            <a:r>
              <a:rPr sz="1700" spc="-15">
                <a:solidFill>
                  <a:srgbClr val="95C93D"/>
                </a:solidFill>
                <a:latin typeface="Calibri"/>
                <a:cs typeface="Calibri"/>
              </a:rPr>
              <a:t>dedicated </a:t>
            </a:r>
            <a:r>
              <a:rPr sz="1700" spc="-25">
                <a:solidFill>
                  <a:srgbClr val="95C93D"/>
                </a:solidFill>
                <a:latin typeface="Calibri"/>
                <a:cs typeface="Calibri"/>
              </a:rPr>
              <a:t>hydro </a:t>
            </a:r>
            <a:r>
              <a:rPr sz="1700" spc="-37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35">
                <a:solidFill>
                  <a:srgbClr val="95C93D"/>
                </a:solidFill>
                <a:latin typeface="Calibri"/>
                <a:cs typeface="Calibri"/>
              </a:rPr>
              <a:t>excavator, </a:t>
            </a:r>
            <a:r>
              <a:rPr sz="1700" spc="-10">
                <a:solidFill>
                  <a:srgbClr val="95C93D"/>
                </a:solidFill>
                <a:latin typeface="Calibri"/>
                <a:cs typeface="Calibri"/>
              </a:rPr>
              <a:t>the </a:t>
            </a:r>
            <a:r>
              <a:rPr sz="1700" spc="-25">
                <a:solidFill>
                  <a:srgbClr val="95C93D"/>
                </a:solidFill>
                <a:latin typeface="Calibri"/>
                <a:cs typeface="Calibri"/>
              </a:rPr>
              <a:t>Vactor </a:t>
            </a:r>
            <a:r>
              <a:rPr sz="1700" spc="-2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1700" spc="-25">
                <a:solidFill>
                  <a:srgbClr val="95C93D"/>
                </a:solidFill>
                <a:latin typeface="Calibri"/>
                <a:cs typeface="Calibri"/>
              </a:rPr>
              <a:t>ExcaVACtor</a:t>
            </a:r>
            <a:endParaRPr sz="1700">
              <a:solidFill>
                <a:srgbClr val="95C93D"/>
              </a:solidFill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72930" y="1115568"/>
            <a:ext cx="4391615" cy="462686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4673" y="3506726"/>
            <a:ext cx="2549651" cy="19324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5C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38F644-4309-42EB-892E-097D90F5F763}"/>
              </a:ext>
            </a:extLst>
          </p:cNvPr>
          <p:cNvSpPr/>
          <p:nvPr/>
        </p:nvSpPr>
        <p:spPr>
          <a:xfrm>
            <a:off x="-1" y="-30804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177" y="185065"/>
            <a:ext cx="92925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" dirty="0">
                <a:solidFill>
                  <a:schemeClr val="tx1"/>
                </a:solidFill>
              </a:rPr>
              <a:t>Vacuum</a:t>
            </a:r>
            <a:r>
              <a:rPr sz="4000" spc="-25" dirty="0">
                <a:solidFill>
                  <a:schemeClr val="tx1"/>
                </a:solidFill>
              </a:rPr>
              <a:t> </a:t>
            </a:r>
            <a:r>
              <a:rPr sz="4000" spc="-15" dirty="0">
                <a:solidFill>
                  <a:schemeClr val="tx1"/>
                </a:solidFill>
              </a:rPr>
              <a:t>Excavation-Necessity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9585" y="1685468"/>
            <a:ext cx="10298430" cy="418704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5" dirty="0">
                <a:latin typeface="Calibri"/>
                <a:cs typeface="Calibri"/>
              </a:rPr>
              <a:t>First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foremost,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protect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your people</a:t>
            </a:r>
          </a:p>
          <a:p>
            <a:pPr marL="241300" indent="-228600">
              <a:spcBef>
                <a:spcPts val="77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spc="-25" dirty="0">
                <a:latin typeface="Calibri"/>
                <a:cs typeface="Calibri"/>
              </a:rPr>
              <a:t>Congested utility easements 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Protection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infrastructure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Increased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productivity</a:t>
            </a:r>
            <a:r>
              <a:rPr lang="en-US" sz="2800" spc="-15" dirty="0">
                <a:latin typeface="Calibri"/>
                <a:cs typeface="Calibri"/>
              </a:rPr>
              <a:t>,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lang="en-US" sz="2800" spc="50" dirty="0">
                <a:latin typeface="Calibri"/>
                <a:cs typeface="Calibri"/>
              </a:rPr>
              <a:t>no hand digging </a:t>
            </a:r>
            <a:r>
              <a:rPr sz="2800" spc="-10" dirty="0">
                <a:latin typeface="Calibri"/>
                <a:cs typeface="Calibri"/>
              </a:rPr>
              <a:t>within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tolerance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zones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Mis</a:t>
            </a:r>
            <a:r>
              <a:rPr sz="2800" spc="-20" dirty="0">
                <a:latin typeface="Calibri"/>
                <a:cs typeface="Calibri"/>
              </a:rPr>
              <a:t>marked,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unmarked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buried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infrastructure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Regulation/Law/Recommendation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changes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Risk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mitigation</a:t>
            </a:r>
            <a:endParaRPr lang="en-US" sz="2800" spc="-15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Safety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 rot="1394257">
            <a:off x="1760266" y="3484831"/>
            <a:ext cx="7226808" cy="4091939"/>
            <a:chOff x="4965191" y="2766060"/>
            <a:chExt cx="7226808" cy="409193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5191" y="2766060"/>
              <a:ext cx="7226808" cy="40919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8800" y="3429000"/>
              <a:ext cx="6162992" cy="288644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AA21AA-5A48-4425-AEA7-B8777DBF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052" y="1252539"/>
            <a:ext cx="3505504" cy="217646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A7E71B-4202-45DD-81DD-C79AC66CC31F}"/>
              </a:ext>
            </a:extLst>
          </p:cNvPr>
          <p:cNvSpPr/>
          <p:nvPr/>
        </p:nvSpPr>
        <p:spPr>
          <a:xfrm>
            <a:off x="0" y="-68470"/>
            <a:ext cx="12192000" cy="96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8967" y="202947"/>
            <a:ext cx="8190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>
                <a:solidFill>
                  <a:srgbClr val="95C93D"/>
                </a:solidFill>
              </a:rPr>
              <a:t>Advantages</a:t>
            </a:r>
            <a:r>
              <a:rPr sz="3600" spc="5">
                <a:solidFill>
                  <a:srgbClr val="95C93D"/>
                </a:solidFill>
              </a:rPr>
              <a:t> </a:t>
            </a:r>
            <a:r>
              <a:rPr sz="3600">
                <a:solidFill>
                  <a:srgbClr val="95C93D"/>
                </a:solidFill>
              </a:rPr>
              <a:t>of</a:t>
            </a:r>
            <a:r>
              <a:rPr sz="3600" spc="204">
                <a:solidFill>
                  <a:srgbClr val="95C93D"/>
                </a:solidFill>
              </a:rPr>
              <a:t> </a:t>
            </a:r>
            <a:r>
              <a:rPr sz="3600" spc="-5">
                <a:solidFill>
                  <a:srgbClr val="95C93D"/>
                </a:solidFill>
              </a:rPr>
              <a:t>Hydro</a:t>
            </a:r>
            <a:r>
              <a:rPr sz="3600" spc="10">
                <a:solidFill>
                  <a:srgbClr val="95C93D"/>
                </a:solidFill>
              </a:rPr>
              <a:t> </a:t>
            </a:r>
            <a:r>
              <a:rPr sz="3600" spc="-25">
                <a:solidFill>
                  <a:srgbClr val="95C93D"/>
                </a:solidFill>
              </a:rPr>
              <a:t>Excavation</a:t>
            </a:r>
            <a:endParaRPr sz="3600">
              <a:solidFill>
                <a:srgbClr val="95C93D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294" y="1091873"/>
            <a:ext cx="6019800" cy="3940822"/>
          </a:xfrm>
          <a:prstGeom prst="rect">
            <a:avLst/>
          </a:prstGeom>
          <a:noFill/>
        </p:spPr>
        <p:txBody>
          <a:bodyPr vert="horz" wrap="square" lIns="0" tIns="1054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Can</a:t>
            </a: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Dig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in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Virtually</a:t>
            </a:r>
            <a:r>
              <a:rPr sz="2250" b="1" spc="-5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All</a:t>
            </a: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Soils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Can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Dig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 in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20" dirty="0">
                <a:solidFill>
                  <a:srgbClr val="95C93D"/>
                </a:solidFill>
                <a:latin typeface="Calibri"/>
                <a:cs typeface="Calibri"/>
              </a:rPr>
              <a:t>Frozen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and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Hard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Soils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 (boiler)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spc="-25" dirty="0">
                <a:solidFill>
                  <a:srgbClr val="95C93D"/>
                </a:solidFill>
                <a:latin typeface="Calibri"/>
                <a:cs typeface="Calibri"/>
              </a:rPr>
              <a:t>Water</a:t>
            </a:r>
            <a:r>
              <a:rPr sz="2250" b="1" spc="-3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is</a:t>
            </a:r>
            <a:r>
              <a:rPr sz="2250" b="1" spc="-2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a</a:t>
            </a: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Lubricant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Eliminates</a:t>
            </a:r>
            <a:r>
              <a:rPr sz="2250" b="1" spc="-5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s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andblasting</a:t>
            </a:r>
            <a:r>
              <a:rPr sz="2250" b="1" spc="-3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25" dirty="0">
                <a:solidFill>
                  <a:srgbClr val="95C93D"/>
                </a:solidFill>
                <a:latin typeface="Calibri"/>
                <a:cs typeface="Calibri"/>
              </a:rPr>
              <a:t>e</a:t>
            </a:r>
            <a:r>
              <a:rPr sz="2250" b="1" spc="-25" dirty="0">
                <a:solidFill>
                  <a:srgbClr val="95C93D"/>
                </a:solidFill>
                <a:latin typeface="Calibri"/>
                <a:cs typeface="Calibri"/>
              </a:rPr>
              <a:t>ffect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Eliminates</a:t>
            </a:r>
            <a:r>
              <a:rPr sz="2250" b="1" spc="-5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f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ugitive</a:t>
            </a:r>
            <a:r>
              <a:rPr sz="2250" b="1" spc="-2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s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ilica</a:t>
            </a:r>
            <a:r>
              <a:rPr sz="2250" b="1" spc="-2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spc="-5" dirty="0">
                <a:solidFill>
                  <a:srgbClr val="95C93D"/>
                </a:solidFill>
                <a:latin typeface="Calibri"/>
                <a:cs typeface="Calibri"/>
              </a:rPr>
              <a:t>d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ust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Can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be</a:t>
            </a:r>
            <a:r>
              <a:rPr sz="2250" b="1" spc="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5" dirty="0">
                <a:solidFill>
                  <a:srgbClr val="95C93D"/>
                </a:solidFill>
                <a:latin typeface="Calibri"/>
                <a:cs typeface="Calibri"/>
              </a:rPr>
              <a:t>used</a:t>
            </a: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20" dirty="0">
                <a:solidFill>
                  <a:srgbClr val="95C93D"/>
                </a:solidFill>
                <a:latin typeface="Calibri"/>
                <a:cs typeface="Calibri"/>
              </a:rPr>
              <a:t>for</a:t>
            </a:r>
            <a:r>
              <a:rPr sz="2250" b="1" spc="1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10" dirty="0">
                <a:solidFill>
                  <a:srgbClr val="95C93D"/>
                </a:solidFill>
                <a:latin typeface="Calibri"/>
                <a:cs typeface="Calibri"/>
              </a:rPr>
              <a:t>Alternate</a:t>
            </a:r>
            <a:r>
              <a:rPr sz="2250" b="1" spc="-4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Applications</a:t>
            </a: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Highly</a:t>
            </a:r>
            <a:r>
              <a:rPr sz="2250" b="1" spc="-3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Productive</a:t>
            </a:r>
            <a:r>
              <a:rPr sz="2250" b="1" spc="-4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in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lang="en-US" sz="2250" b="1" dirty="0">
                <a:solidFill>
                  <a:srgbClr val="95C93D"/>
                </a:solidFill>
                <a:latin typeface="Calibri"/>
                <a:cs typeface="Calibri"/>
              </a:rPr>
              <a:t>v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irtually</a:t>
            </a:r>
            <a:r>
              <a:rPr sz="2250" b="1" spc="-5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all</a:t>
            </a:r>
            <a:r>
              <a:rPr sz="2250" b="1" spc="-20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spc="-5" dirty="0">
                <a:solidFill>
                  <a:srgbClr val="95C93D"/>
                </a:solidFill>
                <a:latin typeface="Calibri"/>
                <a:cs typeface="Calibri"/>
              </a:rPr>
              <a:t>Soil</a:t>
            </a:r>
            <a:r>
              <a:rPr sz="2250" b="1" spc="-15" dirty="0">
                <a:solidFill>
                  <a:srgbClr val="95C93D"/>
                </a:solidFill>
                <a:latin typeface="Calibri"/>
                <a:cs typeface="Calibri"/>
              </a:rPr>
              <a:t> </a:t>
            </a:r>
            <a:r>
              <a:rPr sz="2250" b="1" dirty="0">
                <a:solidFill>
                  <a:srgbClr val="95C93D"/>
                </a:solidFill>
                <a:latin typeface="Calibri"/>
                <a:cs typeface="Calibri"/>
              </a:rPr>
              <a:t>Conditions</a:t>
            </a:r>
            <a:endParaRPr lang="en-US" sz="2250" b="1" dirty="0">
              <a:solidFill>
                <a:srgbClr val="95C93D"/>
              </a:solidFill>
              <a:latin typeface="Calibri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lang="en-US" sz="2250" b="1" i="0" u="none" strike="noStrike" kern="1200" cap="none" spc="-20" normalizeH="0" baseline="0" noProof="0" dirty="0">
                <a:ln>
                  <a:noFill/>
                </a:ln>
                <a:solidFill>
                  <a:srgbClr val="95C93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Reduced excavation site restoration cost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95C93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sz="2250" b="1" dirty="0">
              <a:solidFill>
                <a:srgbClr val="95C93D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3643" y="895894"/>
            <a:ext cx="2535385" cy="29381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294" y="4971120"/>
            <a:ext cx="3948683" cy="1767839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0870" y="3691495"/>
            <a:ext cx="4768158" cy="3047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CE00B1D98D5A45AA83DADE0AE75506" ma:contentTypeVersion="5" ma:contentTypeDescription="Create a new document." ma:contentTypeScope="" ma:versionID="25bba38a84d11a9f21be32d2e0cb9346">
  <xsd:schema xmlns:xsd="http://www.w3.org/2001/XMLSchema" xmlns:xs="http://www.w3.org/2001/XMLSchema" xmlns:p="http://schemas.microsoft.com/office/2006/metadata/properties" xmlns:ns2="628063f7-8930-4a92-aab3-e4937608f580" targetNamespace="http://schemas.microsoft.com/office/2006/metadata/properties" ma:root="true" ma:fieldsID="595f0ce74d364697331c938d0d3537af" ns2:_="">
    <xsd:import namespace="628063f7-8930-4a92-aab3-e4937608f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063f7-8930-4a92-aab3-e4937608f5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3AA016-6A29-4BC6-881D-97B82D4C9A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8063f7-8930-4a92-aab3-e4937608f5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13463E-6889-4BA2-9006-150525A4FA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244D16-E9F3-46CD-8E7B-29665EEA4B0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28063f7-8930-4a92-aab3-e4937608f58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5134</TotalTime>
  <Words>1579</Words>
  <Application>Microsoft Office PowerPoint</Application>
  <PresentationFormat>Widescreen</PresentationFormat>
  <Paragraphs>230</Paragraphs>
  <Slides>48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Arial Black</vt:lpstr>
      <vt:lpstr>Calibri</vt:lpstr>
      <vt:lpstr>DDINBold</vt:lpstr>
      <vt:lpstr>DDINCondensedBold</vt:lpstr>
      <vt:lpstr>PT Serif</vt:lpstr>
      <vt:lpstr>Raleway</vt:lpstr>
      <vt:lpstr>Times New Roman</vt:lpstr>
      <vt:lpstr>Wingdings</vt:lpstr>
      <vt:lpstr>Office Theme</vt:lpstr>
      <vt:lpstr>PowerPoint Presentation</vt:lpstr>
      <vt:lpstr>PowerPoint Presentation</vt:lpstr>
      <vt:lpstr>Outline</vt:lpstr>
      <vt:lpstr>What is Vacuum Excavation?</vt:lpstr>
      <vt:lpstr>What is a Vacuum Excavator?</vt:lpstr>
      <vt:lpstr>History</vt:lpstr>
      <vt:lpstr>Is Hydro Excavation New?</vt:lpstr>
      <vt:lpstr>Vacuum Excavation-Necessity</vt:lpstr>
      <vt:lpstr>Advantages of Hydro Excavation</vt:lpstr>
      <vt:lpstr>PowerPoint Presentation</vt:lpstr>
      <vt:lpstr>100% visual verification </vt:lpstr>
      <vt:lpstr>Call in a locate! </vt:lpstr>
      <vt:lpstr>Natural gas pipeline</vt:lpstr>
      <vt:lpstr>4” Gas Main </vt:lpstr>
      <vt:lpstr>Protect People</vt:lpstr>
      <vt:lpstr>Protect Infrastructure</vt:lpstr>
      <vt:lpstr>How many of these accidents could have been prevented with visual verification by Hydro Excavation?   </vt:lpstr>
      <vt:lpstr>       Tolerance Zones</vt:lpstr>
      <vt:lpstr>Miss/Not Marked Buried Infrastructure</vt:lpstr>
      <vt:lpstr>PowerPoint Presentation</vt:lpstr>
      <vt:lpstr>Regulation and Laws</vt:lpstr>
      <vt:lpstr>Regulation and Law</vt:lpstr>
      <vt:lpstr>Stats About Strikes</vt:lpstr>
      <vt:lpstr>Stats</vt:lpstr>
      <vt:lpstr>Stats</vt:lpstr>
      <vt:lpstr>Stats</vt:lpstr>
      <vt:lpstr>Stats</vt:lpstr>
      <vt:lpstr>Shovel vs the High-Pressure HXX tip </vt:lpstr>
      <vt:lpstr>Stats</vt:lpstr>
      <vt:lpstr>Stats</vt:lpstr>
      <vt:lpstr>Stats</vt:lpstr>
      <vt:lpstr>Best Practices-Electrical Safety  Authority</vt:lpstr>
      <vt:lpstr>Best Practices-Gas Technology Institute</vt:lpstr>
      <vt:lpstr>Best Practices-Gas Technology Institute</vt:lpstr>
      <vt:lpstr>Best Practices-Gas Technology Institute</vt:lpstr>
      <vt:lpstr>Sewer</vt:lpstr>
      <vt:lpstr>Send in the root cutter! </vt:lpstr>
      <vt:lpstr>Even better! </vt:lpstr>
      <vt:lpstr>Cross bored utilities </vt:lpstr>
      <vt:lpstr>Locate or jet with a nozzle first</vt:lpstr>
      <vt:lpstr>PowerPoint Presentation</vt:lpstr>
      <vt:lpstr>PowerPoint Presentation</vt:lpstr>
      <vt:lpstr>Return on Investment</vt:lpstr>
      <vt:lpstr>Uses for Vacuum Excavators</vt:lpstr>
      <vt:lpstr>Trench Collapse Rescue</vt:lpstr>
      <vt:lpstr>.</vt:lpstr>
      <vt:lpstr>Tips-Weight</vt:lpstr>
      <vt:lpstr>TIP: Hydro Excavation kits can be added to your existing combination sewer cleaners. (in most cases)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Bruhn, Nicholas</dc:creator>
  <cp:lastModifiedBy>Heather McLeod</cp:lastModifiedBy>
  <cp:revision>3</cp:revision>
  <dcterms:created xsi:type="dcterms:W3CDTF">2021-11-17T14:10:59Z</dcterms:created>
  <dcterms:modified xsi:type="dcterms:W3CDTF">2022-02-28T22:06:24Z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2021-03-02T00:00:00Z</vt:filetime>
  </property>
  <property fmtid="{D5CDD505-2E9C-101B-9397-08002B2CF9AE}" pid="3" name="Creator">
    <vt:lpwstr>Acrobat PDFMaker 21 for PowerPoint</vt:lpwstr>
  </property>
  <property fmtid="{D5CDD505-2E9C-101B-9397-08002B2CF9AE}" pid="4" name="LastSaved">
    <vt:filetime>2021-11-17T00:00:00Z</vt:filetime>
  </property>
  <property fmtid="{D5CDD505-2E9C-101B-9397-08002B2CF9AE}" pid="5" name="ContentTypeId">
    <vt:lpwstr>0x010100F3CE00B1D98D5A45AA83DADE0AE75506</vt:lpwstr>
  </property>
</Properties>
</file>